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2" r:id="rId11"/>
    <p:sldId id="269" r:id="rId12"/>
    <p:sldId id="270" r:id="rId13"/>
    <p:sldId id="271" r:id="rId14"/>
    <p:sldId id="273" r:id="rId15"/>
    <p:sldId id="272" r:id="rId16"/>
    <p:sldId id="327" r:id="rId17"/>
    <p:sldId id="325" r:id="rId18"/>
    <p:sldId id="326" r:id="rId19"/>
    <p:sldId id="260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4" r:id="rId29"/>
    <p:sldId id="282" r:id="rId30"/>
    <p:sldId id="329" r:id="rId31"/>
    <p:sldId id="283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4" r:id="rId40"/>
    <p:sldId id="295" r:id="rId41"/>
    <p:sldId id="298" r:id="rId42"/>
    <p:sldId id="299" r:id="rId43"/>
    <p:sldId id="296" r:id="rId44"/>
    <p:sldId id="297" r:id="rId45"/>
    <p:sldId id="300" r:id="rId46"/>
    <p:sldId id="301" r:id="rId47"/>
    <p:sldId id="302" r:id="rId48"/>
    <p:sldId id="303" r:id="rId49"/>
    <p:sldId id="304" r:id="rId50"/>
    <p:sldId id="305" r:id="rId51"/>
    <p:sldId id="292" r:id="rId52"/>
    <p:sldId id="293" r:id="rId53"/>
    <p:sldId id="306" r:id="rId54"/>
    <p:sldId id="307" r:id="rId55"/>
    <p:sldId id="308" r:id="rId56"/>
    <p:sldId id="309" r:id="rId57"/>
    <p:sldId id="328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30" r:id="rId74"/>
    <p:sldId id="331" r:id="rId7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075"/>
    <a:srgbClr val="EAEAEA"/>
    <a:srgbClr val="FEFDE2"/>
    <a:srgbClr val="FFFFFF"/>
    <a:srgbClr val="FDFE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2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"</a:t>
            </a:r>
            <a:r>
              <a:rPr lang="ko-KR" altLang="en-US"/>
              <a:t>제주 난민</a:t>
            </a:r>
            <a:r>
              <a:rPr lang="en-US" altLang="ko-KR"/>
              <a:t>" </a:t>
            </a:r>
            <a:r>
              <a:rPr lang="ko-KR" altLang="en-US"/>
              <a:t>관련 월별 기사량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제주지역지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</c:v>
                </c:pt>
                <c:pt idx="1">
                  <c:v>8</c:v>
                </c:pt>
                <c:pt idx="2">
                  <c:v>3</c:v>
                </c:pt>
                <c:pt idx="3">
                  <c:v>6</c:v>
                </c:pt>
                <c:pt idx="4">
                  <c:v>8</c:v>
                </c:pt>
                <c:pt idx="5">
                  <c:v>52</c:v>
                </c:pt>
                <c:pt idx="6">
                  <c:v>36</c:v>
                </c:pt>
                <c:pt idx="7">
                  <c:v>14</c:v>
                </c:pt>
                <c:pt idx="8">
                  <c:v>19</c:v>
                </c:pt>
                <c:pt idx="9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91-4780-894E-66E4E265F5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중앙지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  <c:pt idx="4">
                  <c:v>11</c:v>
                </c:pt>
                <c:pt idx="5">
                  <c:v>153</c:v>
                </c:pt>
                <c:pt idx="6">
                  <c:v>156</c:v>
                </c:pt>
                <c:pt idx="7">
                  <c:v>41</c:v>
                </c:pt>
                <c:pt idx="8">
                  <c:v>30</c:v>
                </c:pt>
                <c:pt idx="9">
                  <c:v>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791-4780-894E-66E4E265F5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방송사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47</c:v>
                </c:pt>
                <c:pt idx="6">
                  <c:v>17</c:v>
                </c:pt>
                <c:pt idx="7">
                  <c:v>7</c:v>
                </c:pt>
                <c:pt idx="8">
                  <c:v>15</c:v>
                </c:pt>
                <c:pt idx="9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791-4780-894E-66E4E265F50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지방지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  <c:pt idx="5">
                  <c:v>22</c:v>
                </c:pt>
                <c:pt idx="6">
                  <c:v>25</c:v>
                </c:pt>
                <c:pt idx="7">
                  <c:v>12</c:v>
                </c:pt>
                <c:pt idx="8">
                  <c:v>12</c:v>
                </c:pt>
                <c:pt idx="9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791-4780-894E-66E4E265F5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7220768"/>
        <c:axId val="477226672"/>
      </c:lineChart>
      <c:catAx>
        <c:axId val="47722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7226672"/>
        <c:crosses val="autoZero"/>
        <c:auto val="1"/>
        <c:lblAlgn val="ctr"/>
        <c:lblOffset val="100"/>
        <c:noMultiLvlLbl val="0"/>
      </c:catAx>
      <c:valAx>
        <c:axId val="477226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7220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6FAAD4-64E7-4424-837B-9378B14EBCE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F6BE2DB-8449-4ED4-8E3C-14BEBF5806CC}">
      <dgm:prSet phldrT="[텍스트]" custT="1"/>
      <dgm:spPr/>
      <dgm:t>
        <a:bodyPr/>
        <a:lstStyle/>
        <a:p>
          <a:pPr latinLnBrk="1"/>
          <a:r>
            <a:rPr lang="ko-KR" altLang="en-US" sz="1600" dirty="0"/>
            <a:t>데이터</a:t>
          </a:r>
        </a:p>
      </dgm:t>
    </dgm:pt>
    <dgm:pt modelId="{0B419C54-7402-4465-BAAD-3D87ABF477DB}" type="parTrans" cxnId="{777B4474-B5CE-4C55-9F1E-AC3D7A74ECFD}">
      <dgm:prSet/>
      <dgm:spPr/>
      <dgm:t>
        <a:bodyPr/>
        <a:lstStyle/>
        <a:p>
          <a:pPr latinLnBrk="1"/>
          <a:endParaRPr lang="ko-KR" altLang="en-US"/>
        </a:p>
      </dgm:t>
    </dgm:pt>
    <dgm:pt modelId="{9A3B36FE-6E10-4737-8767-56523708E19C}" type="sibTrans" cxnId="{777B4474-B5CE-4C55-9F1E-AC3D7A74ECFD}">
      <dgm:prSet/>
      <dgm:spPr/>
      <dgm:t>
        <a:bodyPr/>
        <a:lstStyle/>
        <a:p>
          <a:pPr latinLnBrk="1"/>
          <a:endParaRPr lang="ko-KR" altLang="en-US"/>
        </a:p>
      </dgm:t>
    </dgm:pt>
    <dgm:pt modelId="{E1BC6A42-B91A-4426-A135-1138CA2C3C69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필터링</a:t>
          </a:r>
        </a:p>
      </dgm:t>
    </dgm:pt>
    <dgm:pt modelId="{E2B81785-1B8B-4F0A-ADE6-A5E3665EF32D}" type="parTrans" cxnId="{72E4C64D-FA78-4293-A16E-BEE371AAA6E0}">
      <dgm:prSet/>
      <dgm:spPr/>
      <dgm:t>
        <a:bodyPr/>
        <a:lstStyle/>
        <a:p>
          <a:pPr latinLnBrk="1"/>
          <a:endParaRPr lang="ko-KR" altLang="en-US"/>
        </a:p>
      </dgm:t>
    </dgm:pt>
    <dgm:pt modelId="{7EC0D205-CE3D-4E98-873D-B720FBBD962B}" type="sibTrans" cxnId="{72E4C64D-FA78-4293-A16E-BEE371AAA6E0}">
      <dgm:prSet/>
      <dgm:spPr/>
      <dgm:t>
        <a:bodyPr/>
        <a:lstStyle/>
        <a:p>
          <a:pPr latinLnBrk="1"/>
          <a:endParaRPr lang="ko-KR" altLang="en-US"/>
        </a:p>
      </dgm:t>
    </dgm:pt>
    <dgm:pt modelId="{6FDEE53E-8A92-4485-85F9-4B2ABE6D8084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시각화</a:t>
          </a:r>
        </a:p>
      </dgm:t>
    </dgm:pt>
    <dgm:pt modelId="{7D949C3F-C151-4E3B-A083-4DBAC35325F7}" type="parTrans" cxnId="{D2EC4AEC-B39C-4ECB-9CBD-C20B9CFFF1C3}">
      <dgm:prSet/>
      <dgm:spPr/>
      <dgm:t>
        <a:bodyPr/>
        <a:lstStyle/>
        <a:p>
          <a:pPr latinLnBrk="1"/>
          <a:endParaRPr lang="ko-KR" altLang="en-US"/>
        </a:p>
      </dgm:t>
    </dgm:pt>
    <dgm:pt modelId="{66DBE37B-BB17-45FB-96EC-F31D4C3A729B}" type="sibTrans" cxnId="{D2EC4AEC-B39C-4ECB-9CBD-C20B9CFFF1C3}">
      <dgm:prSet/>
      <dgm:spPr/>
      <dgm:t>
        <a:bodyPr/>
        <a:lstStyle/>
        <a:p>
          <a:pPr latinLnBrk="1"/>
          <a:endParaRPr lang="ko-KR" altLang="en-US"/>
        </a:p>
      </dgm:t>
    </dgm:pt>
    <dgm:pt modelId="{C03D391F-1BDF-4F2B-84F4-28480F759D69}">
      <dgm:prSet phldrT="[텍스트]" custT="1"/>
      <dgm:spPr/>
      <dgm:t>
        <a:bodyPr/>
        <a:lstStyle/>
        <a:p>
          <a:pPr algn="ctr" latinLnBrk="1"/>
          <a:r>
            <a:rPr lang="ko-KR" altLang="en-US" sz="1600" strike="noStrike" spc="-150" dirty="0"/>
            <a:t>스토리</a:t>
          </a:r>
        </a:p>
      </dgm:t>
    </dgm:pt>
    <dgm:pt modelId="{101E91FB-5325-4F84-A200-4D029A1C9403}" type="parTrans" cxnId="{4414B22D-E48C-4592-87CE-A0919FBD9670}">
      <dgm:prSet/>
      <dgm:spPr/>
      <dgm:t>
        <a:bodyPr/>
        <a:lstStyle/>
        <a:p>
          <a:pPr latinLnBrk="1"/>
          <a:endParaRPr lang="ko-KR" altLang="en-US"/>
        </a:p>
      </dgm:t>
    </dgm:pt>
    <dgm:pt modelId="{47BF5700-96B5-4FCE-B15E-4D0CF2D07A76}" type="sibTrans" cxnId="{4414B22D-E48C-4592-87CE-A0919FBD9670}">
      <dgm:prSet/>
      <dgm:spPr/>
      <dgm:t>
        <a:bodyPr/>
        <a:lstStyle/>
        <a:p>
          <a:pPr latinLnBrk="1"/>
          <a:endParaRPr lang="ko-KR" altLang="en-US"/>
        </a:p>
      </dgm:t>
    </dgm:pt>
    <dgm:pt modelId="{2F377086-8F2C-4BB7-891A-0B241B34B71C}" type="pres">
      <dgm:prSet presAssocID="{5E6FAAD4-64E7-4424-837B-9378B14EBCEB}" presName="Name0" presStyleCnt="0">
        <dgm:presLayoutVars>
          <dgm:dir/>
          <dgm:animLvl val="lvl"/>
          <dgm:resizeHandles val="exact"/>
        </dgm:presLayoutVars>
      </dgm:prSet>
      <dgm:spPr/>
    </dgm:pt>
    <dgm:pt modelId="{D6921538-AA69-44B5-9D77-8924076F8A73}" type="pres">
      <dgm:prSet presAssocID="{FF6BE2DB-8449-4ED4-8E3C-14BEBF5806CC}" presName="parTxOnly" presStyleLbl="node1" presStyleIdx="0" presStyleCnt="4" custScaleY="157197">
        <dgm:presLayoutVars>
          <dgm:chMax val="0"/>
          <dgm:chPref val="0"/>
          <dgm:bulletEnabled val="1"/>
        </dgm:presLayoutVars>
      </dgm:prSet>
      <dgm:spPr/>
    </dgm:pt>
    <dgm:pt modelId="{78978395-E096-410D-85A2-BA3CF4966376}" type="pres">
      <dgm:prSet presAssocID="{9A3B36FE-6E10-4737-8767-56523708E19C}" presName="parTxOnlySpace" presStyleCnt="0"/>
      <dgm:spPr/>
    </dgm:pt>
    <dgm:pt modelId="{2AAFCE83-F022-4D04-8FA5-4128CEF64DFE}" type="pres">
      <dgm:prSet presAssocID="{E1BC6A42-B91A-4426-A135-1138CA2C3C69}" presName="parTxOnly" presStyleLbl="node1" presStyleIdx="1" presStyleCnt="4" custScaleY="157197" custLinFactNeighborX="6377" custLinFactNeighborY="2371">
        <dgm:presLayoutVars>
          <dgm:chMax val="0"/>
          <dgm:chPref val="0"/>
          <dgm:bulletEnabled val="1"/>
        </dgm:presLayoutVars>
      </dgm:prSet>
      <dgm:spPr/>
    </dgm:pt>
    <dgm:pt modelId="{48177535-B8C1-41C6-AB66-4FA7A86E2887}" type="pres">
      <dgm:prSet presAssocID="{7EC0D205-CE3D-4E98-873D-B720FBBD962B}" presName="parTxOnlySpace" presStyleCnt="0"/>
      <dgm:spPr/>
    </dgm:pt>
    <dgm:pt modelId="{B60065BD-2AFF-4361-AC8F-CA145BB0682D}" type="pres">
      <dgm:prSet presAssocID="{6FDEE53E-8A92-4485-85F9-4B2ABE6D8084}" presName="parTxOnly" presStyleLbl="node1" presStyleIdx="2" presStyleCnt="4" custScaleY="157197">
        <dgm:presLayoutVars>
          <dgm:chMax val="0"/>
          <dgm:chPref val="0"/>
          <dgm:bulletEnabled val="1"/>
        </dgm:presLayoutVars>
      </dgm:prSet>
      <dgm:spPr/>
    </dgm:pt>
    <dgm:pt modelId="{58334F1A-3229-4BA8-9905-C5A88E71AC84}" type="pres">
      <dgm:prSet presAssocID="{66DBE37B-BB17-45FB-96EC-F31D4C3A729B}" presName="parTxOnlySpace" presStyleCnt="0"/>
      <dgm:spPr/>
    </dgm:pt>
    <dgm:pt modelId="{34002A63-0332-4851-B45A-7C9DFF284ACD}" type="pres">
      <dgm:prSet presAssocID="{C03D391F-1BDF-4F2B-84F4-28480F759D69}" presName="parTxOnly" presStyleLbl="node1" presStyleIdx="3" presStyleCnt="4" custScaleY="164891" custLinFactNeighborY="-1198">
        <dgm:presLayoutVars>
          <dgm:chMax val="0"/>
          <dgm:chPref val="0"/>
          <dgm:bulletEnabled val="1"/>
        </dgm:presLayoutVars>
      </dgm:prSet>
      <dgm:spPr/>
    </dgm:pt>
  </dgm:ptLst>
  <dgm:cxnLst>
    <dgm:cxn modelId="{4414B22D-E48C-4592-87CE-A0919FBD9670}" srcId="{5E6FAAD4-64E7-4424-837B-9378B14EBCEB}" destId="{C03D391F-1BDF-4F2B-84F4-28480F759D69}" srcOrd="3" destOrd="0" parTransId="{101E91FB-5325-4F84-A200-4D029A1C9403}" sibTransId="{47BF5700-96B5-4FCE-B15E-4D0CF2D07A76}"/>
    <dgm:cxn modelId="{7DCA9544-E581-4B99-BFB4-9D1A4560555A}" type="presOf" srcId="{E1BC6A42-B91A-4426-A135-1138CA2C3C69}" destId="{2AAFCE83-F022-4D04-8FA5-4128CEF64DFE}" srcOrd="0" destOrd="0" presId="urn:microsoft.com/office/officeart/2005/8/layout/chevron1"/>
    <dgm:cxn modelId="{C390DA68-3A95-4537-A84B-3711C1A6FE9D}" type="presOf" srcId="{FF6BE2DB-8449-4ED4-8E3C-14BEBF5806CC}" destId="{D6921538-AA69-44B5-9D77-8924076F8A73}" srcOrd="0" destOrd="0" presId="urn:microsoft.com/office/officeart/2005/8/layout/chevron1"/>
    <dgm:cxn modelId="{72E4C64D-FA78-4293-A16E-BEE371AAA6E0}" srcId="{5E6FAAD4-64E7-4424-837B-9378B14EBCEB}" destId="{E1BC6A42-B91A-4426-A135-1138CA2C3C69}" srcOrd="1" destOrd="0" parTransId="{E2B81785-1B8B-4F0A-ADE6-A5E3665EF32D}" sibTransId="{7EC0D205-CE3D-4E98-873D-B720FBBD962B}"/>
    <dgm:cxn modelId="{777B4474-B5CE-4C55-9F1E-AC3D7A74ECFD}" srcId="{5E6FAAD4-64E7-4424-837B-9378B14EBCEB}" destId="{FF6BE2DB-8449-4ED4-8E3C-14BEBF5806CC}" srcOrd="0" destOrd="0" parTransId="{0B419C54-7402-4465-BAAD-3D87ABF477DB}" sibTransId="{9A3B36FE-6E10-4737-8767-56523708E19C}"/>
    <dgm:cxn modelId="{5452AD7A-53E0-4657-B3B5-43C352A2F245}" type="presOf" srcId="{C03D391F-1BDF-4F2B-84F4-28480F759D69}" destId="{34002A63-0332-4851-B45A-7C9DFF284ACD}" srcOrd="0" destOrd="0" presId="urn:microsoft.com/office/officeart/2005/8/layout/chevron1"/>
    <dgm:cxn modelId="{65DEC2EA-C03B-48A6-A12C-BEBC892396B9}" type="presOf" srcId="{5E6FAAD4-64E7-4424-837B-9378B14EBCEB}" destId="{2F377086-8F2C-4BB7-891A-0B241B34B71C}" srcOrd="0" destOrd="0" presId="urn:microsoft.com/office/officeart/2005/8/layout/chevron1"/>
    <dgm:cxn modelId="{D2EC4AEC-B39C-4ECB-9CBD-C20B9CFFF1C3}" srcId="{5E6FAAD4-64E7-4424-837B-9378B14EBCEB}" destId="{6FDEE53E-8A92-4485-85F9-4B2ABE6D8084}" srcOrd="2" destOrd="0" parTransId="{7D949C3F-C151-4E3B-A083-4DBAC35325F7}" sibTransId="{66DBE37B-BB17-45FB-96EC-F31D4C3A729B}"/>
    <dgm:cxn modelId="{46255BFF-EF51-477C-932B-91C406226BCA}" type="presOf" srcId="{6FDEE53E-8A92-4485-85F9-4B2ABE6D8084}" destId="{B60065BD-2AFF-4361-AC8F-CA145BB0682D}" srcOrd="0" destOrd="0" presId="urn:microsoft.com/office/officeart/2005/8/layout/chevron1"/>
    <dgm:cxn modelId="{A74E3A19-5D26-4A1A-B099-2FF7A5A6432F}" type="presParOf" srcId="{2F377086-8F2C-4BB7-891A-0B241B34B71C}" destId="{D6921538-AA69-44B5-9D77-8924076F8A73}" srcOrd="0" destOrd="0" presId="urn:microsoft.com/office/officeart/2005/8/layout/chevron1"/>
    <dgm:cxn modelId="{740E98F2-8989-4915-8187-90E54BB5BB15}" type="presParOf" srcId="{2F377086-8F2C-4BB7-891A-0B241B34B71C}" destId="{78978395-E096-410D-85A2-BA3CF4966376}" srcOrd="1" destOrd="0" presId="urn:microsoft.com/office/officeart/2005/8/layout/chevron1"/>
    <dgm:cxn modelId="{B6C05F31-F648-4289-9366-39DD056C8DC5}" type="presParOf" srcId="{2F377086-8F2C-4BB7-891A-0B241B34B71C}" destId="{2AAFCE83-F022-4D04-8FA5-4128CEF64DFE}" srcOrd="2" destOrd="0" presId="urn:microsoft.com/office/officeart/2005/8/layout/chevron1"/>
    <dgm:cxn modelId="{55136BD6-0B44-4958-8CE1-9A605939B8F3}" type="presParOf" srcId="{2F377086-8F2C-4BB7-891A-0B241B34B71C}" destId="{48177535-B8C1-41C6-AB66-4FA7A86E2887}" srcOrd="3" destOrd="0" presId="urn:microsoft.com/office/officeart/2005/8/layout/chevron1"/>
    <dgm:cxn modelId="{798E309A-641A-40E8-BE44-09FFE79B7904}" type="presParOf" srcId="{2F377086-8F2C-4BB7-891A-0B241B34B71C}" destId="{B60065BD-2AFF-4361-AC8F-CA145BB0682D}" srcOrd="4" destOrd="0" presId="urn:microsoft.com/office/officeart/2005/8/layout/chevron1"/>
    <dgm:cxn modelId="{7F785F79-2A46-45D6-B245-E38EB252DF9C}" type="presParOf" srcId="{2F377086-8F2C-4BB7-891A-0B241B34B71C}" destId="{58334F1A-3229-4BA8-9905-C5A88E71AC84}" srcOrd="5" destOrd="0" presId="urn:microsoft.com/office/officeart/2005/8/layout/chevron1"/>
    <dgm:cxn modelId="{5C24318F-6223-4B3A-AA82-3E3E20C699B9}" type="presParOf" srcId="{2F377086-8F2C-4BB7-891A-0B241B34B71C}" destId="{34002A63-0332-4851-B45A-7C9DFF284AC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6FAAD4-64E7-4424-837B-9378B14EBCE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F6BE2DB-8449-4ED4-8E3C-14BEBF5806CC}">
      <dgm:prSet phldrT="[텍스트]" custT="1"/>
      <dgm:spPr/>
      <dgm:t>
        <a:bodyPr/>
        <a:lstStyle/>
        <a:p>
          <a:pPr latinLnBrk="1"/>
          <a:r>
            <a:rPr lang="ko-KR" altLang="en-US" sz="1600" dirty="0"/>
            <a:t>데이터</a:t>
          </a:r>
        </a:p>
      </dgm:t>
    </dgm:pt>
    <dgm:pt modelId="{0B419C54-7402-4465-BAAD-3D87ABF477DB}" type="parTrans" cxnId="{777B4474-B5CE-4C55-9F1E-AC3D7A74ECFD}">
      <dgm:prSet/>
      <dgm:spPr/>
      <dgm:t>
        <a:bodyPr/>
        <a:lstStyle/>
        <a:p>
          <a:pPr latinLnBrk="1"/>
          <a:endParaRPr lang="ko-KR" altLang="en-US"/>
        </a:p>
      </dgm:t>
    </dgm:pt>
    <dgm:pt modelId="{9A3B36FE-6E10-4737-8767-56523708E19C}" type="sibTrans" cxnId="{777B4474-B5CE-4C55-9F1E-AC3D7A74ECFD}">
      <dgm:prSet/>
      <dgm:spPr/>
      <dgm:t>
        <a:bodyPr/>
        <a:lstStyle/>
        <a:p>
          <a:pPr latinLnBrk="1"/>
          <a:endParaRPr lang="ko-KR" altLang="en-US"/>
        </a:p>
      </dgm:t>
    </dgm:pt>
    <dgm:pt modelId="{E1BC6A42-B91A-4426-A135-1138CA2C3C69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필터링</a:t>
          </a:r>
        </a:p>
      </dgm:t>
    </dgm:pt>
    <dgm:pt modelId="{E2B81785-1B8B-4F0A-ADE6-A5E3665EF32D}" type="parTrans" cxnId="{72E4C64D-FA78-4293-A16E-BEE371AAA6E0}">
      <dgm:prSet/>
      <dgm:spPr/>
      <dgm:t>
        <a:bodyPr/>
        <a:lstStyle/>
        <a:p>
          <a:pPr latinLnBrk="1"/>
          <a:endParaRPr lang="ko-KR" altLang="en-US"/>
        </a:p>
      </dgm:t>
    </dgm:pt>
    <dgm:pt modelId="{7EC0D205-CE3D-4E98-873D-B720FBBD962B}" type="sibTrans" cxnId="{72E4C64D-FA78-4293-A16E-BEE371AAA6E0}">
      <dgm:prSet/>
      <dgm:spPr/>
      <dgm:t>
        <a:bodyPr/>
        <a:lstStyle/>
        <a:p>
          <a:pPr latinLnBrk="1"/>
          <a:endParaRPr lang="ko-KR" altLang="en-US"/>
        </a:p>
      </dgm:t>
    </dgm:pt>
    <dgm:pt modelId="{6FDEE53E-8A92-4485-85F9-4B2ABE6D8084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시각화</a:t>
          </a:r>
        </a:p>
      </dgm:t>
    </dgm:pt>
    <dgm:pt modelId="{7D949C3F-C151-4E3B-A083-4DBAC35325F7}" type="parTrans" cxnId="{D2EC4AEC-B39C-4ECB-9CBD-C20B9CFFF1C3}">
      <dgm:prSet/>
      <dgm:spPr/>
      <dgm:t>
        <a:bodyPr/>
        <a:lstStyle/>
        <a:p>
          <a:pPr latinLnBrk="1"/>
          <a:endParaRPr lang="ko-KR" altLang="en-US"/>
        </a:p>
      </dgm:t>
    </dgm:pt>
    <dgm:pt modelId="{66DBE37B-BB17-45FB-96EC-F31D4C3A729B}" type="sibTrans" cxnId="{D2EC4AEC-B39C-4ECB-9CBD-C20B9CFFF1C3}">
      <dgm:prSet/>
      <dgm:spPr/>
      <dgm:t>
        <a:bodyPr/>
        <a:lstStyle/>
        <a:p>
          <a:pPr latinLnBrk="1"/>
          <a:endParaRPr lang="ko-KR" altLang="en-US"/>
        </a:p>
      </dgm:t>
    </dgm:pt>
    <dgm:pt modelId="{C03D391F-1BDF-4F2B-84F4-28480F759D69}">
      <dgm:prSet phldrT="[텍스트]" custT="1"/>
      <dgm:spPr/>
      <dgm:t>
        <a:bodyPr/>
        <a:lstStyle/>
        <a:p>
          <a:pPr algn="ctr" latinLnBrk="1"/>
          <a:r>
            <a:rPr lang="ko-KR" altLang="en-US" sz="1600" strike="noStrike" spc="-150" dirty="0"/>
            <a:t>스토리</a:t>
          </a:r>
        </a:p>
      </dgm:t>
    </dgm:pt>
    <dgm:pt modelId="{101E91FB-5325-4F84-A200-4D029A1C9403}" type="parTrans" cxnId="{4414B22D-E48C-4592-87CE-A0919FBD9670}">
      <dgm:prSet/>
      <dgm:spPr/>
      <dgm:t>
        <a:bodyPr/>
        <a:lstStyle/>
        <a:p>
          <a:pPr latinLnBrk="1"/>
          <a:endParaRPr lang="ko-KR" altLang="en-US"/>
        </a:p>
      </dgm:t>
    </dgm:pt>
    <dgm:pt modelId="{47BF5700-96B5-4FCE-B15E-4D0CF2D07A76}" type="sibTrans" cxnId="{4414B22D-E48C-4592-87CE-A0919FBD9670}">
      <dgm:prSet/>
      <dgm:spPr/>
      <dgm:t>
        <a:bodyPr/>
        <a:lstStyle/>
        <a:p>
          <a:pPr latinLnBrk="1"/>
          <a:endParaRPr lang="ko-KR" altLang="en-US"/>
        </a:p>
      </dgm:t>
    </dgm:pt>
    <dgm:pt modelId="{2F377086-8F2C-4BB7-891A-0B241B34B71C}" type="pres">
      <dgm:prSet presAssocID="{5E6FAAD4-64E7-4424-837B-9378B14EBCEB}" presName="Name0" presStyleCnt="0">
        <dgm:presLayoutVars>
          <dgm:dir/>
          <dgm:animLvl val="lvl"/>
          <dgm:resizeHandles val="exact"/>
        </dgm:presLayoutVars>
      </dgm:prSet>
      <dgm:spPr/>
    </dgm:pt>
    <dgm:pt modelId="{D6921538-AA69-44B5-9D77-8924076F8A73}" type="pres">
      <dgm:prSet presAssocID="{FF6BE2DB-8449-4ED4-8E3C-14BEBF5806CC}" presName="parTxOnly" presStyleLbl="node1" presStyleIdx="0" presStyleCnt="4" custScaleY="157197">
        <dgm:presLayoutVars>
          <dgm:chMax val="0"/>
          <dgm:chPref val="0"/>
          <dgm:bulletEnabled val="1"/>
        </dgm:presLayoutVars>
      </dgm:prSet>
      <dgm:spPr/>
    </dgm:pt>
    <dgm:pt modelId="{78978395-E096-410D-85A2-BA3CF4966376}" type="pres">
      <dgm:prSet presAssocID="{9A3B36FE-6E10-4737-8767-56523708E19C}" presName="parTxOnlySpace" presStyleCnt="0"/>
      <dgm:spPr/>
    </dgm:pt>
    <dgm:pt modelId="{2AAFCE83-F022-4D04-8FA5-4128CEF64DFE}" type="pres">
      <dgm:prSet presAssocID="{E1BC6A42-B91A-4426-A135-1138CA2C3C69}" presName="parTxOnly" presStyleLbl="node1" presStyleIdx="1" presStyleCnt="4" custScaleY="157197" custLinFactNeighborX="6377" custLinFactNeighborY="2371">
        <dgm:presLayoutVars>
          <dgm:chMax val="0"/>
          <dgm:chPref val="0"/>
          <dgm:bulletEnabled val="1"/>
        </dgm:presLayoutVars>
      </dgm:prSet>
      <dgm:spPr/>
    </dgm:pt>
    <dgm:pt modelId="{48177535-B8C1-41C6-AB66-4FA7A86E2887}" type="pres">
      <dgm:prSet presAssocID="{7EC0D205-CE3D-4E98-873D-B720FBBD962B}" presName="parTxOnlySpace" presStyleCnt="0"/>
      <dgm:spPr/>
    </dgm:pt>
    <dgm:pt modelId="{B60065BD-2AFF-4361-AC8F-CA145BB0682D}" type="pres">
      <dgm:prSet presAssocID="{6FDEE53E-8A92-4485-85F9-4B2ABE6D8084}" presName="parTxOnly" presStyleLbl="node1" presStyleIdx="2" presStyleCnt="4" custScaleY="157197">
        <dgm:presLayoutVars>
          <dgm:chMax val="0"/>
          <dgm:chPref val="0"/>
          <dgm:bulletEnabled val="1"/>
        </dgm:presLayoutVars>
      </dgm:prSet>
      <dgm:spPr/>
    </dgm:pt>
    <dgm:pt modelId="{58334F1A-3229-4BA8-9905-C5A88E71AC84}" type="pres">
      <dgm:prSet presAssocID="{66DBE37B-BB17-45FB-96EC-F31D4C3A729B}" presName="parTxOnlySpace" presStyleCnt="0"/>
      <dgm:spPr/>
    </dgm:pt>
    <dgm:pt modelId="{34002A63-0332-4851-B45A-7C9DFF284ACD}" type="pres">
      <dgm:prSet presAssocID="{C03D391F-1BDF-4F2B-84F4-28480F759D69}" presName="parTxOnly" presStyleLbl="node1" presStyleIdx="3" presStyleCnt="4" custScaleY="164891" custLinFactNeighborY="-1198">
        <dgm:presLayoutVars>
          <dgm:chMax val="0"/>
          <dgm:chPref val="0"/>
          <dgm:bulletEnabled val="1"/>
        </dgm:presLayoutVars>
      </dgm:prSet>
      <dgm:spPr/>
    </dgm:pt>
  </dgm:ptLst>
  <dgm:cxnLst>
    <dgm:cxn modelId="{4414B22D-E48C-4592-87CE-A0919FBD9670}" srcId="{5E6FAAD4-64E7-4424-837B-9378B14EBCEB}" destId="{C03D391F-1BDF-4F2B-84F4-28480F759D69}" srcOrd="3" destOrd="0" parTransId="{101E91FB-5325-4F84-A200-4D029A1C9403}" sibTransId="{47BF5700-96B5-4FCE-B15E-4D0CF2D07A76}"/>
    <dgm:cxn modelId="{7DCA9544-E581-4B99-BFB4-9D1A4560555A}" type="presOf" srcId="{E1BC6A42-B91A-4426-A135-1138CA2C3C69}" destId="{2AAFCE83-F022-4D04-8FA5-4128CEF64DFE}" srcOrd="0" destOrd="0" presId="urn:microsoft.com/office/officeart/2005/8/layout/chevron1"/>
    <dgm:cxn modelId="{C390DA68-3A95-4537-A84B-3711C1A6FE9D}" type="presOf" srcId="{FF6BE2DB-8449-4ED4-8E3C-14BEBF5806CC}" destId="{D6921538-AA69-44B5-9D77-8924076F8A73}" srcOrd="0" destOrd="0" presId="urn:microsoft.com/office/officeart/2005/8/layout/chevron1"/>
    <dgm:cxn modelId="{72E4C64D-FA78-4293-A16E-BEE371AAA6E0}" srcId="{5E6FAAD4-64E7-4424-837B-9378B14EBCEB}" destId="{E1BC6A42-B91A-4426-A135-1138CA2C3C69}" srcOrd="1" destOrd="0" parTransId="{E2B81785-1B8B-4F0A-ADE6-A5E3665EF32D}" sibTransId="{7EC0D205-CE3D-4E98-873D-B720FBBD962B}"/>
    <dgm:cxn modelId="{777B4474-B5CE-4C55-9F1E-AC3D7A74ECFD}" srcId="{5E6FAAD4-64E7-4424-837B-9378B14EBCEB}" destId="{FF6BE2DB-8449-4ED4-8E3C-14BEBF5806CC}" srcOrd="0" destOrd="0" parTransId="{0B419C54-7402-4465-BAAD-3D87ABF477DB}" sibTransId="{9A3B36FE-6E10-4737-8767-56523708E19C}"/>
    <dgm:cxn modelId="{5452AD7A-53E0-4657-B3B5-43C352A2F245}" type="presOf" srcId="{C03D391F-1BDF-4F2B-84F4-28480F759D69}" destId="{34002A63-0332-4851-B45A-7C9DFF284ACD}" srcOrd="0" destOrd="0" presId="urn:microsoft.com/office/officeart/2005/8/layout/chevron1"/>
    <dgm:cxn modelId="{65DEC2EA-C03B-48A6-A12C-BEBC892396B9}" type="presOf" srcId="{5E6FAAD4-64E7-4424-837B-9378B14EBCEB}" destId="{2F377086-8F2C-4BB7-891A-0B241B34B71C}" srcOrd="0" destOrd="0" presId="urn:microsoft.com/office/officeart/2005/8/layout/chevron1"/>
    <dgm:cxn modelId="{D2EC4AEC-B39C-4ECB-9CBD-C20B9CFFF1C3}" srcId="{5E6FAAD4-64E7-4424-837B-9378B14EBCEB}" destId="{6FDEE53E-8A92-4485-85F9-4B2ABE6D8084}" srcOrd="2" destOrd="0" parTransId="{7D949C3F-C151-4E3B-A083-4DBAC35325F7}" sibTransId="{66DBE37B-BB17-45FB-96EC-F31D4C3A729B}"/>
    <dgm:cxn modelId="{46255BFF-EF51-477C-932B-91C406226BCA}" type="presOf" srcId="{6FDEE53E-8A92-4485-85F9-4B2ABE6D8084}" destId="{B60065BD-2AFF-4361-AC8F-CA145BB0682D}" srcOrd="0" destOrd="0" presId="urn:microsoft.com/office/officeart/2005/8/layout/chevron1"/>
    <dgm:cxn modelId="{A74E3A19-5D26-4A1A-B099-2FF7A5A6432F}" type="presParOf" srcId="{2F377086-8F2C-4BB7-891A-0B241B34B71C}" destId="{D6921538-AA69-44B5-9D77-8924076F8A73}" srcOrd="0" destOrd="0" presId="urn:microsoft.com/office/officeart/2005/8/layout/chevron1"/>
    <dgm:cxn modelId="{740E98F2-8989-4915-8187-90E54BB5BB15}" type="presParOf" srcId="{2F377086-8F2C-4BB7-891A-0B241B34B71C}" destId="{78978395-E096-410D-85A2-BA3CF4966376}" srcOrd="1" destOrd="0" presId="urn:microsoft.com/office/officeart/2005/8/layout/chevron1"/>
    <dgm:cxn modelId="{B6C05F31-F648-4289-9366-39DD056C8DC5}" type="presParOf" srcId="{2F377086-8F2C-4BB7-891A-0B241B34B71C}" destId="{2AAFCE83-F022-4D04-8FA5-4128CEF64DFE}" srcOrd="2" destOrd="0" presId="urn:microsoft.com/office/officeart/2005/8/layout/chevron1"/>
    <dgm:cxn modelId="{55136BD6-0B44-4958-8CE1-9A605939B8F3}" type="presParOf" srcId="{2F377086-8F2C-4BB7-891A-0B241B34B71C}" destId="{48177535-B8C1-41C6-AB66-4FA7A86E2887}" srcOrd="3" destOrd="0" presId="urn:microsoft.com/office/officeart/2005/8/layout/chevron1"/>
    <dgm:cxn modelId="{798E309A-641A-40E8-BE44-09FFE79B7904}" type="presParOf" srcId="{2F377086-8F2C-4BB7-891A-0B241B34B71C}" destId="{B60065BD-2AFF-4361-AC8F-CA145BB0682D}" srcOrd="4" destOrd="0" presId="urn:microsoft.com/office/officeart/2005/8/layout/chevron1"/>
    <dgm:cxn modelId="{7F785F79-2A46-45D6-B245-E38EB252DF9C}" type="presParOf" srcId="{2F377086-8F2C-4BB7-891A-0B241B34B71C}" destId="{58334F1A-3229-4BA8-9905-C5A88E71AC84}" srcOrd="5" destOrd="0" presId="urn:microsoft.com/office/officeart/2005/8/layout/chevron1"/>
    <dgm:cxn modelId="{5C24318F-6223-4B3A-AA82-3E3E20C699B9}" type="presParOf" srcId="{2F377086-8F2C-4BB7-891A-0B241B34B71C}" destId="{34002A63-0332-4851-B45A-7C9DFF284AC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B97993-31CA-4271-98C3-BEC5EB4844FD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6D94ADD-C3CA-49A1-8030-3345A9EE4B55}">
      <dgm:prSet phldrT="[텍스트]"/>
      <dgm:spPr/>
      <dgm:t>
        <a:bodyPr/>
        <a:lstStyle/>
        <a:p>
          <a:pPr latinLnBrk="1"/>
          <a:r>
            <a:rPr lang="en-US" altLang="ko-KR" dirty="0"/>
            <a:t>The Guardian</a:t>
          </a:r>
          <a:endParaRPr lang="ko-KR" altLang="en-US" dirty="0"/>
        </a:p>
      </dgm:t>
    </dgm:pt>
    <dgm:pt modelId="{2F72A056-F238-41FC-9A54-2A8FF113A8D0}" type="parTrans" cxnId="{7453355C-ADC8-4041-AF7F-BAAA08D4446A}">
      <dgm:prSet/>
      <dgm:spPr/>
      <dgm:t>
        <a:bodyPr/>
        <a:lstStyle/>
        <a:p>
          <a:pPr latinLnBrk="1"/>
          <a:endParaRPr lang="ko-KR" altLang="en-US"/>
        </a:p>
      </dgm:t>
    </dgm:pt>
    <dgm:pt modelId="{9BFC7A5E-268F-46B8-98E3-5BDCFFA36B7C}" type="sibTrans" cxnId="{7453355C-ADC8-4041-AF7F-BAAA08D4446A}">
      <dgm:prSet/>
      <dgm:spPr/>
      <dgm:t>
        <a:bodyPr/>
        <a:lstStyle/>
        <a:p>
          <a:pPr latinLnBrk="1"/>
          <a:endParaRPr lang="ko-KR" altLang="en-US"/>
        </a:p>
      </dgm:t>
    </dgm:pt>
    <dgm:pt modelId="{3AABDF95-C45D-4904-A9DB-994BEB61D5A6}">
      <dgm:prSet phldrT="[텍스트]"/>
      <dgm:spPr/>
      <dgm:t>
        <a:bodyPr/>
        <a:lstStyle/>
        <a:p>
          <a:pPr latinLnBrk="1"/>
          <a:r>
            <a:rPr lang="en-US" altLang="ko-KR" dirty="0"/>
            <a:t>New York Times</a:t>
          </a:r>
          <a:endParaRPr lang="ko-KR" altLang="en-US" dirty="0"/>
        </a:p>
      </dgm:t>
    </dgm:pt>
    <dgm:pt modelId="{C6C075E3-FAE7-4984-80DA-C81E024154BE}" type="parTrans" cxnId="{798C153C-88A3-48A1-B668-C79D3C4CFDC6}">
      <dgm:prSet/>
      <dgm:spPr/>
      <dgm:t>
        <a:bodyPr/>
        <a:lstStyle/>
        <a:p>
          <a:pPr latinLnBrk="1"/>
          <a:endParaRPr lang="ko-KR" altLang="en-US"/>
        </a:p>
      </dgm:t>
    </dgm:pt>
    <dgm:pt modelId="{3A26F27B-95F7-4D36-B58B-D86A61AA5008}" type="sibTrans" cxnId="{798C153C-88A3-48A1-B668-C79D3C4CFDC6}">
      <dgm:prSet/>
      <dgm:spPr/>
      <dgm:t>
        <a:bodyPr/>
        <a:lstStyle/>
        <a:p>
          <a:pPr latinLnBrk="1"/>
          <a:endParaRPr lang="ko-KR" altLang="en-US"/>
        </a:p>
      </dgm:t>
    </dgm:pt>
    <dgm:pt modelId="{C70ADE87-B194-4FD0-BE95-4C5530B3942C}">
      <dgm:prSet phldrT="[텍스트]"/>
      <dgm:spPr/>
      <dgm:t>
        <a:bodyPr/>
        <a:lstStyle/>
        <a:p>
          <a:pPr latinLnBrk="1"/>
          <a:r>
            <a:rPr lang="ko-KR" altLang="en-US" dirty="0"/>
            <a:t>제민일보</a:t>
          </a:r>
        </a:p>
      </dgm:t>
    </dgm:pt>
    <dgm:pt modelId="{D2E104B2-37A9-41C0-9241-A0382E17F159}" type="parTrans" cxnId="{247AAE99-C911-4A6F-8D0A-54FA6EE0C98B}">
      <dgm:prSet/>
      <dgm:spPr/>
      <dgm:t>
        <a:bodyPr/>
        <a:lstStyle/>
        <a:p>
          <a:pPr latinLnBrk="1"/>
          <a:endParaRPr lang="ko-KR" altLang="en-US"/>
        </a:p>
      </dgm:t>
    </dgm:pt>
    <dgm:pt modelId="{C651F518-50DC-4121-873A-013020F63631}" type="sibTrans" cxnId="{247AAE99-C911-4A6F-8D0A-54FA6EE0C98B}">
      <dgm:prSet/>
      <dgm:spPr/>
      <dgm:t>
        <a:bodyPr/>
        <a:lstStyle/>
        <a:p>
          <a:pPr latinLnBrk="1"/>
          <a:endParaRPr lang="ko-KR" altLang="en-US"/>
        </a:p>
      </dgm:t>
    </dgm:pt>
    <dgm:pt modelId="{FE8DFC26-7F1F-4D0A-BFCE-D2922BC9ED1E}">
      <dgm:prSet phldrT="[텍스트]"/>
      <dgm:spPr/>
      <dgm:t>
        <a:bodyPr/>
        <a:lstStyle/>
        <a:p>
          <a:pPr latinLnBrk="1"/>
          <a:r>
            <a:rPr lang="en-US" altLang="ko-KR" dirty="0"/>
            <a:t>YTN</a:t>
          </a:r>
          <a:endParaRPr lang="ko-KR" altLang="en-US" dirty="0"/>
        </a:p>
      </dgm:t>
    </dgm:pt>
    <dgm:pt modelId="{10C41120-EEC0-4624-A7B1-32C406CE1556}" type="parTrans" cxnId="{2E2F59AE-8F0A-439F-835C-CF22A33C6D80}">
      <dgm:prSet/>
      <dgm:spPr/>
      <dgm:t>
        <a:bodyPr/>
        <a:lstStyle/>
        <a:p>
          <a:pPr latinLnBrk="1"/>
          <a:endParaRPr lang="ko-KR" altLang="en-US"/>
        </a:p>
      </dgm:t>
    </dgm:pt>
    <dgm:pt modelId="{782F6449-5C4F-4BB3-96EE-791B4C89ACCB}" type="sibTrans" cxnId="{2E2F59AE-8F0A-439F-835C-CF22A33C6D80}">
      <dgm:prSet/>
      <dgm:spPr/>
      <dgm:t>
        <a:bodyPr/>
        <a:lstStyle/>
        <a:p>
          <a:pPr latinLnBrk="1"/>
          <a:endParaRPr lang="ko-KR" altLang="en-US"/>
        </a:p>
      </dgm:t>
    </dgm:pt>
    <dgm:pt modelId="{1E54EE45-6354-4704-B294-E82B63C346C1}" type="pres">
      <dgm:prSet presAssocID="{27B97993-31CA-4271-98C3-BEC5EB4844FD}" presName="Name0" presStyleCnt="0">
        <dgm:presLayoutVars>
          <dgm:dir/>
          <dgm:resizeHandles val="exact"/>
        </dgm:presLayoutVars>
      </dgm:prSet>
      <dgm:spPr/>
    </dgm:pt>
    <dgm:pt modelId="{EC75BE3F-42BD-4C4E-91FD-793BB4806674}" type="pres">
      <dgm:prSet presAssocID="{76D94ADD-C3CA-49A1-8030-3345A9EE4B55}" presName="compNode" presStyleCnt="0"/>
      <dgm:spPr/>
    </dgm:pt>
    <dgm:pt modelId="{06F7D2A2-0403-4E9F-8776-D46573F45789}" type="pres">
      <dgm:prSet presAssocID="{76D94ADD-C3CA-49A1-8030-3345A9EE4B55}" presName="pict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5D6E3431-1205-4D8C-9970-13ACE488D05C}" type="pres">
      <dgm:prSet presAssocID="{76D94ADD-C3CA-49A1-8030-3345A9EE4B55}" presName="textRect" presStyleLbl="revTx" presStyleIdx="0" presStyleCnt="4">
        <dgm:presLayoutVars>
          <dgm:bulletEnabled val="1"/>
        </dgm:presLayoutVars>
      </dgm:prSet>
      <dgm:spPr/>
    </dgm:pt>
    <dgm:pt modelId="{F14A42C0-0059-4190-9D2E-92CEB1020567}" type="pres">
      <dgm:prSet presAssocID="{9BFC7A5E-268F-46B8-98E3-5BDCFFA36B7C}" presName="sibTrans" presStyleLbl="sibTrans2D1" presStyleIdx="0" presStyleCnt="0"/>
      <dgm:spPr/>
    </dgm:pt>
    <dgm:pt modelId="{B568CAC3-EE0D-4875-971B-BB9D78FAB231}" type="pres">
      <dgm:prSet presAssocID="{3AABDF95-C45D-4904-A9DB-994BEB61D5A6}" presName="compNode" presStyleCnt="0"/>
      <dgm:spPr/>
    </dgm:pt>
    <dgm:pt modelId="{A2959AE2-B75B-4B21-A03A-4D41E919E5D0}" type="pres">
      <dgm:prSet presAssocID="{3AABDF95-C45D-4904-A9DB-994BEB61D5A6}" presName="pictRect" presStyleLbl="nod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0FE1B51C-3528-491F-8397-2F6E5DAF4B22}" type="pres">
      <dgm:prSet presAssocID="{3AABDF95-C45D-4904-A9DB-994BEB61D5A6}" presName="textRect" presStyleLbl="revTx" presStyleIdx="1" presStyleCnt="4">
        <dgm:presLayoutVars>
          <dgm:bulletEnabled val="1"/>
        </dgm:presLayoutVars>
      </dgm:prSet>
      <dgm:spPr/>
    </dgm:pt>
    <dgm:pt modelId="{072F3BD4-5341-46CC-B53E-E29E8B2F71AA}" type="pres">
      <dgm:prSet presAssocID="{3A26F27B-95F7-4D36-B58B-D86A61AA5008}" presName="sibTrans" presStyleLbl="sibTrans2D1" presStyleIdx="0" presStyleCnt="0"/>
      <dgm:spPr/>
    </dgm:pt>
    <dgm:pt modelId="{B908FD3F-F84B-496A-A940-2B59AC41445F}" type="pres">
      <dgm:prSet presAssocID="{C70ADE87-B194-4FD0-BE95-4C5530B3942C}" presName="compNode" presStyleCnt="0"/>
      <dgm:spPr/>
    </dgm:pt>
    <dgm:pt modelId="{2D2B39A5-C224-4720-8663-445FD2E2DDF0}" type="pres">
      <dgm:prSet presAssocID="{C70ADE87-B194-4FD0-BE95-4C5530B3942C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D19F1571-B491-45D9-AF48-6907A3322587}" type="pres">
      <dgm:prSet presAssocID="{C70ADE87-B194-4FD0-BE95-4C5530B3942C}" presName="textRect" presStyleLbl="revTx" presStyleIdx="2" presStyleCnt="4">
        <dgm:presLayoutVars>
          <dgm:bulletEnabled val="1"/>
        </dgm:presLayoutVars>
      </dgm:prSet>
      <dgm:spPr/>
    </dgm:pt>
    <dgm:pt modelId="{A0FDFD33-8EA7-4EB9-8250-96DE5F4EDDB8}" type="pres">
      <dgm:prSet presAssocID="{C651F518-50DC-4121-873A-013020F63631}" presName="sibTrans" presStyleLbl="sibTrans2D1" presStyleIdx="0" presStyleCnt="0"/>
      <dgm:spPr/>
    </dgm:pt>
    <dgm:pt modelId="{9A40F27B-76E9-451D-B3CE-2D8604179EFA}" type="pres">
      <dgm:prSet presAssocID="{FE8DFC26-7F1F-4D0A-BFCE-D2922BC9ED1E}" presName="compNode" presStyleCnt="0"/>
      <dgm:spPr/>
    </dgm:pt>
    <dgm:pt modelId="{F517B988-3267-4F2D-9DE0-7A2A66DCC887}" type="pres">
      <dgm:prSet presAssocID="{FE8DFC26-7F1F-4D0A-BFCE-D2922BC9ED1E}" presName="pictRect" presStyleLbl="nod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2887405F-805D-4EC6-84EC-EF75B7FB57AC}" type="pres">
      <dgm:prSet presAssocID="{FE8DFC26-7F1F-4D0A-BFCE-D2922BC9ED1E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45E3520B-8E59-4E8B-AAB6-F4593FE1801B}" type="presOf" srcId="{9BFC7A5E-268F-46B8-98E3-5BDCFFA36B7C}" destId="{F14A42C0-0059-4190-9D2E-92CEB1020567}" srcOrd="0" destOrd="0" presId="urn:microsoft.com/office/officeart/2005/8/layout/pList1"/>
    <dgm:cxn modelId="{798C153C-88A3-48A1-B668-C79D3C4CFDC6}" srcId="{27B97993-31CA-4271-98C3-BEC5EB4844FD}" destId="{3AABDF95-C45D-4904-A9DB-994BEB61D5A6}" srcOrd="1" destOrd="0" parTransId="{C6C075E3-FAE7-4984-80DA-C81E024154BE}" sibTransId="{3A26F27B-95F7-4D36-B58B-D86A61AA5008}"/>
    <dgm:cxn modelId="{7453355C-ADC8-4041-AF7F-BAAA08D4446A}" srcId="{27B97993-31CA-4271-98C3-BEC5EB4844FD}" destId="{76D94ADD-C3CA-49A1-8030-3345A9EE4B55}" srcOrd="0" destOrd="0" parTransId="{2F72A056-F238-41FC-9A54-2A8FF113A8D0}" sibTransId="{9BFC7A5E-268F-46B8-98E3-5BDCFFA36B7C}"/>
    <dgm:cxn modelId="{467F1E82-6272-4A8A-8752-264C198AB42E}" type="presOf" srcId="{27B97993-31CA-4271-98C3-BEC5EB4844FD}" destId="{1E54EE45-6354-4704-B294-E82B63C346C1}" srcOrd="0" destOrd="0" presId="urn:microsoft.com/office/officeart/2005/8/layout/pList1"/>
    <dgm:cxn modelId="{EEA04C84-53BD-455F-BD66-2CC9F9F6A86E}" type="presOf" srcId="{3A26F27B-95F7-4D36-B58B-D86A61AA5008}" destId="{072F3BD4-5341-46CC-B53E-E29E8B2F71AA}" srcOrd="0" destOrd="0" presId="urn:microsoft.com/office/officeart/2005/8/layout/pList1"/>
    <dgm:cxn modelId="{247AAE99-C911-4A6F-8D0A-54FA6EE0C98B}" srcId="{27B97993-31CA-4271-98C3-BEC5EB4844FD}" destId="{C70ADE87-B194-4FD0-BE95-4C5530B3942C}" srcOrd="2" destOrd="0" parTransId="{D2E104B2-37A9-41C0-9241-A0382E17F159}" sibTransId="{C651F518-50DC-4121-873A-013020F63631}"/>
    <dgm:cxn modelId="{2FA905A0-B101-4844-B2C4-E4161FFCCD3C}" type="presOf" srcId="{FE8DFC26-7F1F-4D0A-BFCE-D2922BC9ED1E}" destId="{2887405F-805D-4EC6-84EC-EF75B7FB57AC}" srcOrd="0" destOrd="0" presId="urn:microsoft.com/office/officeart/2005/8/layout/pList1"/>
    <dgm:cxn modelId="{2E2F59AE-8F0A-439F-835C-CF22A33C6D80}" srcId="{27B97993-31CA-4271-98C3-BEC5EB4844FD}" destId="{FE8DFC26-7F1F-4D0A-BFCE-D2922BC9ED1E}" srcOrd="3" destOrd="0" parTransId="{10C41120-EEC0-4624-A7B1-32C406CE1556}" sibTransId="{782F6449-5C4F-4BB3-96EE-791B4C89ACCB}"/>
    <dgm:cxn modelId="{CDFEA7CF-932F-403B-8A69-B6187F6A6974}" type="presOf" srcId="{C70ADE87-B194-4FD0-BE95-4C5530B3942C}" destId="{D19F1571-B491-45D9-AF48-6907A3322587}" srcOrd="0" destOrd="0" presId="urn:microsoft.com/office/officeart/2005/8/layout/pList1"/>
    <dgm:cxn modelId="{49FC1DD3-1925-4B03-B19F-1C396B88E224}" type="presOf" srcId="{76D94ADD-C3CA-49A1-8030-3345A9EE4B55}" destId="{5D6E3431-1205-4D8C-9970-13ACE488D05C}" srcOrd="0" destOrd="0" presId="urn:microsoft.com/office/officeart/2005/8/layout/pList1"/>
    <dgm:cxn modelId="{85DD11DE-0768-40E7-8578-53448669F6B8}" type="presOf" srcId="{C651F518-50DC-4121-873A-013020F63631}" destId="{A0FDFD33-8EA7-4EB9-8250-96DE5F4EDDB8}" srcOrd="0" destOrd="0" presId="urn:microsoft.com/office/officeart/2005/8/layout/pList1"/>
    <dgm:cxn modelId="{46429BF8-6677-4A88-93A4-29C6DBC1B43B}" type="presOf" srcId="{3AABDF95-C45D-4904-A9DB-994BEB61D5A6}" destId="{0FE1B51C-3528-491F-8397-2F6E5DAF4B22}" srcOrd="0" destOrd="0" presId="urn:microsoft.com/office/officeart/2005/8/layout/pList1"/>
    <dgm:cxn modelId="{F387C9C0-AD1B-40B4-9D76-A2D5DBCC5A5B}" type="presParOf" srcId="{1E54EE45-6354-4704-B294-E82B63C346C1}" destId="{EC75BE3F-42BD-4C4E-91FD-793BB4806674}" srcOrd="0" destOrd="0" presId="urn:microsoft.com/office/officeart/2005/8/layout/pList1"/>
    <dgm:cxn modelId="{C1011321-03E4-40BE-9078-6BCDD8D4308C}" type="presParOf" srcId="{EC75BE3F-42BD-4C4E-91FD-793BB4806674}" destId="{06F7D2A2-0403-4E9F-8776-D46573F45789}" srcOrd="0" destOrd="0" presId="urn:microsoft.com/office/officeart/2005/8/layout/pList1"/>
    <dgm:cxn modelId="{018E0071-4AA6-452B-AF1B-C739F390499F}" type="presParOf" srcId="{EC75BE3F-42BD-4C4E-91FD-793BB4806674}" destId="{5D6E3431-1205-4D8C-9970-13ACE488D05C}" srcOrd="1" destOrd="0" presId="urn:microsoft.com/office/officeart/2005/8/layout/pList1"/>
    <dgm:cxn modelId="{B6B1BBBF-9F75-4924-ACD5-AE5E9B43DA9B}" type="presParOf" srcId="{1E54EE45-6354-4704-B294-E82B63C346C1}" destId="{F14A42C0-0059-4190-9D2E-92CEB1020567}" srcOrd="1" destOrd="0" presId="urn:microsoft.com/office/officeart/2005/8/layout/pList1"/>
    <dgm:cxn modelId="{86F9E69B-2D84-4278-941B-022F99014D4A}" type="presParOf" srcId="{1E54EE45-6354-4704-B294-E82B63C346C1}" destId="{B568CAC3-EE0D-4875-971B-BB9D78FAB231}" srcOrd="2" destOrd="0" presId="urn:microsoft.com/office/officeart/2005/8/layout/pList1"/>
    <dgm:cxn modelId="{A7482CC1-6C12-476C-9032-061F75187BAD}" type="presParOf" srcId="{B568CAC3-EE0D-4875-971B-BB9D78FAB231}" destId="{A2959AE2-B75B-4B21-A03A-4D41E919E5D0}" srcOrd="0" destOrd="0" presId="urn:microsoft.com/office/officeart/2005/8/layout/pList1"/>
    <dgm:cxn modelId="{A73C2D15-40C4-4EDE-AF51-2EE996FD541C}" type="presParOf" srcId="{B568CAC3-EE0D-4875-971B-BB9D78FAB231}" destId="{0FE1B51C-3528-491F-8397-2F6E5DAF4B22}" srcOrd="1" destOrd="0" presId="urn:microsoft.com/office/officeart/2005/8/layout/pList1"/>
    <dgm:cxn modelId="{B8D09002-4EC8-4976-8A7E-A70FA029A2F0}" type="presParOf" srcId="{1E54EE45-6354-4704-B294-E82B63C346C1}" destId="{072F3BD4-5341-46CC-B53E-E29E8B2F71AA}" srcOrd="3" destOrd="0" presId="urn:microsoft.com/office/officeart/2005/8/layout/pList1"/>
    <dgm:cxn modelId="{8CDADCA6-C947-4C9F-AFDF-A67A3A3BED37}" type="presParOf" srcId="{1E54EE45-6354-4704-B294-E82B63C346C1}" destId="{B908FD3F-F84B-496A-A940-2B59AC41445F}" srcOrd="4" destOrd="0" presId="urn:microsoft.com/office/officeart/2005/8/layout/pList1"/>
    <dgm:cxn modelId="{66CB4E46-1726-409D-B834-FB9D26E88214}" type="presParOf" srcId="{B908FD3F-F84B-496A-A940-2B59AC41445F}" destId="{2D2B39A5-C224-4720-8663-445FD2E2DDF0}" srcOrd="0" destOrd="0" presId="urn:microsoft.com/office/officeart/2005/8/layout/pList1"/>
    <dgm:cxn modelId="{1CC9BC9C-D1C6-4C0B-BCDF-A93FA9B687D5}" type="presParOf" srcId="{B908FD3F-F84B-496A-A940-2B59AC41445F}" destId="{D19F1571-B491-45D9-AF48-6907A3322587}" srcOrd="1" destOrd="0" presId="urn:microsoft.com/office/officeart/2005/8/layout/pList1"/>
    <dgm:cxn modelId="{F2BC1C61-2454-4229-9FC0-AE24F602C15A}" type="presParOf" srcId="{1E54EE45-6354-4704-B294-E82B63C346C1}" destId="{A0FDFD33-8EA7-4EB9-8250-96DE5F4EDDB8}" srcOrd="5" destOrd="0" presId="urn:microsoft.com/office/officeart/2005/8/layout/pList1"/>
    <dgm:cxn modelId="{4DE6DD77-B30A-4493-B8CC-4D69F601AAC0}" type="presParOf" srcId="{1E54EE45-6354-4704-B294-E82B63C346C1}" destId="{9A40F27B-76E9-451D-B3CE-2D8604179EFA}" srcOrd="6" destOrd="0" presId="urn:microsoft.com/office/officeart/2005/8/layout/pList1"/>
    <dgm:cxn modelId="{618AAAAE-F097-41BD-A41F-51DB9713A9DC}" type="presParOf" srcId="{9A40F27B-76E9-451D-B3CE-2D8604179EFA}" destId="{F517B988-3267-4F2D-9DE0-7A2A66DCC887}" srcOrd="0" destOrd="0" presId="urn:microsoft.com/office/officeart/2005/8/layout/pList1"/>
    <dgm:cxn modelId="{7BE89137-15A8-47AD-876E-B63B40663EA2}" type="presParOf" srcId="{9A40F27B-76E9-451D-B3CE-2D8604179EFA}" destId="{2887405F-805D-4EC6-84EC-EF75B7FB57A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7C3702-14E3-4ED7-8619-8C5B6B65373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D1326F9-5E65-4D2C-AECC-C0CD60907DCF}">
      <dgm:prSet phldrT="[텍스트]"/>
      <dgm:spPr/>
      <dgm:t>
        <a:bodyPr/>
        <a:lstStyle/>
        <a:p>
          <a:pPr latinLnBrk="1"/>
          <a:r>
            <a:rPr lang="ko-KR" altLang="en-US" dirty="0"/>
            <a:t>데이터 활용의 난관</a:t>
          </a:r>
        </a:p>
      </dgm:t>
    </dgm:pt>
    <dgm:pt modelId="{ABE1AE08-1616-4FE2-B8DD-E083860DF52D}" type="parTrans" cxnId="{7BC66F0C-BF92-4E8B-B5B3-441646A23B15}">
      <dgm:prSet/>
      <dgm:spPr/>
      <dgm:t>
        <a:bodyPr/>
        <a:lstStyle/>
        <a:p>
          <a:pPr latinLnBrk="1"/>
          <a:endParaRPr lang="ko-KR" altLang="en-US"/>
        </a:p>
      </dgm:t>
    </dgm:pt>
    <dgm:pt modelId="{8BC53A7F-4A13-4E48-889D-59E9EA356960}" type="sibTrans" cxnId="{7BC66F0C-BF92-4E8B-B5B3-441646A23B15}">
      <dgm:prSet/>
      <dgm:spPr/>
      <dgm:t>
        <a:bodyPr/>
        <a:lstStyle/>
        <a:p>
          <a:pPr latinLnBrk="1"/>
          <a:endParaRPr lang="ko-KR" altLang="en-US"/>
        </a:p>
      </dgm:t>
    </dgm:pt>
    <dgm:pt modelId="{03D17209-2434-4CA3-BE5C-007E750AFD14}">
      <dgm:prSet phldrT="[텍스트]"/>
      <dgm:spPr/>
      <dgm:t>
        <a:bodyPr/>
        <a:lstStyle/>
        <a:p>
          <a:pPr algn="l" latinLnBrk="1">
            <a:buFont typeface="+mj-ea"/>
            <a:buAutoNum type="circleNumDbPlain"/>
          </a:pPr>
          <a:r>
            <a:rPr lang="ko-KR" altLang="en-US" sz="2000" dirty="0"/>
            <a:t> 처리 가능하지 않은 데이터 형태</a:t>
          </a:r>
          <a:r>
            <a:rPr lang="en-US" altLang="ko-KR" sz="2000" dirty="0"/>
            <a:t>(PDF)</a:t>
          </a:r>
          <a:endParaRPr lang="ko-KR" altLang="en-US" sz="2000" dirty="0"/>
        </a:p>
      </dgm:t>
    </dgm:pt>
    <dgm:pt modelId="{8613F494-1D1B-4A43-B832-E008884282CB}" type="parTrans" cxnId="{FB3BD6A0-C9BC-4CA0-87E5-DE6E4918A255}">
      <dgm:prSet/>
      <dgm:spPr/>
      <dgm:t>
        <a:bodyPr/>
        <a:lstStyle/>
        <a:p>
          <a:pPr latinLnBrk="1"/>
          <a:endParaRPr lang="ko-KR" altLang="en-US"/>
        </a:p>
      </dgm:t>
    </dgm:pt>
    <dgm:pt modelId="{F49C830F-D0D2-467F-8F83-84B662F9DD97}" type="sibTrans" cxnId="{FB3BD6A0-C9BC-4CA0-87E5-DE6E4918A255}">
      <dgm:prSet/>
      <dgm:spPr/>
      <dgm:t>
        <a:bodyPr/>
        <a:lstStyle/>
        <a:p>
          <a:pPr latinLnBrk="1"/>
          <a:endParaRPr lang="ko-KR" altLang="en-US"/>
        </a:p>
      </dgm:t>
    </dgm:pt>
    <dgm:pt modelId="{5CED3D81-C8E3-43C5-AAC1-98124323722F}">
      <dgm:prSet phldrT="[텍스트]"/>
      <dgm:spPr/>
      <dgm:t>
        <a:bodyPr/>
        <a:lstStyle/>
        <a:p>
          <a:pPr algn="l" latinLnBrk="1">
            <a:buFont typeface="+mj-ea"/>
            <a:buAutoNum type="circleNumDbPlain"/>
          </a:pPr>
          <a:r>
            <a:rPr lang="en-US" altLang="ko-KR" sz="2000" dirty="0"/>
            <a:t> </a:t>
          </a:r>
          <a:r>
            <a:rPr lang="ko-KR" altLang="en-US" sz="2000" dirty="0"/>
            <a:t>분류와 가공이 쉽지 않은 데이터</a:t>
          </a:r>
          <a:r>
            <a:rPr lang="en-US" altLang="ko-KR" sz="2000" dirty="0"/>
            <a:t>(txt</a:t>
          </a:r>
          <a:r>
            <a:rPr lang="ko-KR" altLang="en-US" sz="2000" dirty="0"/>
            <a:t>파일</a:t>
          </a:r>
          <a:r>
            <a:rPr lang="en-US" altLang="ko-KR" sz="2000" dirty="0"/>
            <a:t>)</a:t>
          </a:r>
          <a:endParaRPr lang="ko-KR" altLang="en-US" sz="2000" dirty="0"/>
        </a:p>
      </dgm:t>
    </dgm:pt>
    <dgm:pt modelId="{FFC6D783-FD90-4968-8CE8-D1A9D8433653}" type="parTrans" cxnId="{5B86055B-EF13-4DF2-99BF-9E194D2242E3}">
      <dgm:prSet/>
      <dgm:spPr/>
      <dgm:t>
        <a:bodyPr/>
        <a:lstStyle/>
        <a:p>
          <a:pPr latinLnBrk="1"/>
          <a:endParaRPr lang="ko-KR" altLang="en-US"/>
        </a:p>
      </dgm:t>
    </dgm:pt>
    <dgm:pt modelId="{E68BCCC4-3750-49F5-B0E7-788F9F958432}" type="sibTrans" cxnId="{5B86055B-EF13-4DF2-99BF-9E194D2242E3}">
      <dgm:prSet/>
      <dgm:spPr/>
      <dgm:t>
        <a:bodyPr/>
        <a:lstStyle/>
        <a:p>
          <a:pPr latinLnBrk="1"/>
          <a:endParaRPr lang="ko-KR" altLang="en-US"/>
        </a:p>
      </dgm:t>
    </dgm:pt>
    <dgm:pt modelId="{CBAF8293-93D4-407F-9419-187921FD08DF}">
      <dgm:prSet phldrT="[텍스트]"/>
      <dgm:spPr/>
      <dgm:t>
        <a:bodyPr/>
        <a:lstStyle/>
        <a:p>
          <a:pPr algn="l" latinLnBrk="1">
            <a:buFont typeface="+mj-ea"/>
            <a:buAutoNum type="circleNumDbPlain"/>
          </a:pPr>
          <a:r>
            <a:rPr lang="en-US" altLang="ko-KR" sz="2000" dirty="0"/>
            <a:t> </a:t>
          </a:r>
          <a:r>
            <a:rPr lang="ko-KR" altLang="en-US" sz="2000" dirty="0"/>
            <a:t>검색과 저장이 어려운 데이터</a:t>
          </a:r>
          <a:r>
            <a:rPr lang="en-US" altLang="ko-KR" sz="2000" dirty="0"/>
            <a:t>(</a:t>
          </a:r>
          <a:r>
            <a:rPr lang="en-US" altLang="ko-KR" sz="2000" dirty="0" err="1"/>
            <a:t>Robotstext</a:t>
          </a:r>
          <a:r>
            <a:rPr lang="en-US" altLang="ko-KR" sz="2000" dirty="0"/>
            <a:t>)</a:t>
          </a:r>
          <a:endParaRPr lang="ko-KR" altLang="en-US" sz="2000" dirty="0"/>
        </a:p>
      </dgm:t>
    </dgm:pt>
    <dgm:pt modelId="{50E47963-7679-452B-AD8A-9C5E07BD8C57}" type="parTrans" cxnId="{D7652056-EF97-42B8-BC09-8A8CB3DCFAAF}">
      <dgm:prSet/>
      <dgm:spPr/>
      <dgm:t>
        <a:bodyPr/>
        <a:lstStyle/>
        <a:p>
          <a:pPr latinLnBrk="1"/>
          <a:endParaRPr lang="ko-KR" altLang="en-US"/>
        </a:p>
      </dgm:t>
    </dgm:pt>
    <dgm:pt modelId="{560711A1-64DA-4191-94FE-E26CCB8F96DA}" type="sibTrans" cxnId="{D7652056-EF97-42B8-BC09-8A8CB3DCFAAF}">
      <dgm:prSet/>
      <dgm:spPr/>
      <dgm:t>
        <a:bodyPr/>
        <a:lstStyle/>
        <a:p>
          <a:pPr latinLnBrk="1"/>
          <a:endParaRPr lang="ko-KR" altLang="en-US"/>
        </a:p>
      </dgm:t>
    </dgm:pt>
    <dgm:pt modelId="{0EDF9929-EFBE-4708-BE7C-B752FA955CF2}">
      <dgm:prSet phldrT="[텍스트]" custT="1"/>
      <dgm:spPr/>
      <dgm:t>
        <a:bodyPr/>
        <a:lstStyle/>
        <a:p>
          <a:pPr algn="r" latinLnBrk="1">
            <a:buFont typeface="+mj-ea"/>
            <a:buNone/>
          </a:pPr>
          <a:r>
            <a:rPr lang="en-US" altLang="ko-KR" sz="1800" dirty="0"/>
            <a:t>- </a:t>
          </a:r>
          <a:r>
            <a:rPr lang="ko-KR" altLang="en-US" sz="1800" dirty="0"/>
            <a:t>권혜진 </a:t>
          </a:r>
          <a:r>
            <a:rPr lang="en-US" altLang="ko-KR" sz="1800" dirty="0"/>
            <a:t>(</a:t>
          </a:r>
          <a:r>
            <a:rPr lang="ko-KR" altLang="en-US" sz="1800" dirty="0"/>
            <a:t>뉴스타파 데이터저널리즘연구소장</a:t>
          </a:r>
          <a:r>
            <a:rPr lang="en-US" altLang="ko-KR" sz="1800" dirty="0"/>
            <a:t>)</a:t>
          </a:r>
          <a:endParaRPr lang="ko-KR" altLang="en-US" sz="1800" dirty="0"/>
        </a:p>
      </dgm:t>
    </dgm:pt>
    <dgm:pt modelId="{2095197F-B0E2-4735-B829-D5AD955E6857}" type="parTrans" cxnId="{A560035A-18CF-4AEC-9BC5-41C803C799B4}">
      <dgm:prSet/>
      <dgm:spPr/>
      <dgm:t>
        <a:bodyPr/>
        <a:lstStyle/>
        <a:p>
          <a:pPr latinLnBrk="1"/>
          <a:endParaRPr lang="ko-KR" altLang="en-US"/>
        </a:p>
      </dgm:t>
    </dgm:pt>
    <dgm:pt modelId="{BBDAF49B-0661-4035-9600-3878F97FBEB3}" type="sibTrans" cxnId="{A560035A-18CF-4AEC-9BC5-41C803C799B4}">
      <dgm:prSet/>
      <dgm:spPr/>
      <dgm:t>
        <a:bodyPr/>
        <a:lstStyle/>
        <a:p>
          <a:pPr latinLnBrk="1"/>
          <a:endParaRPr lang="ko-KR" altLang="en-US"/>
        </a:p>
      </dgm:t>
    </dgm:pt>
    <dgm:pt modelId="{E8B48778-DC1F-4312-8C62-723432161B62}" type="pres">
      <dgm:prSet presAssocID="{017C3702-14E3-4ED7-8619-8C5B6B653734}" presName="linear" presStyleCnt="0">
        <dgm:presLayoutVars>
          <dgm:dir/>
          <dgm:animLvl val="lvl"/>
          <dgm:resizeHandles val="exact"/>
        </dgm:presLayoutVars>
      </dgm:prSet>
      <dgm:spPr/>
    </dgm:pt>
    <dgm:pt modelId="{E5BDF3BD-70DB-4A52-85F5-4978470835E0}" type="pres">
      <dgm:prSet presAssocID="{6D1326F9-5E65-4D2C-AECC-C0CD60907DCF}" presName="parentLin" presStyleCnt="0"/>
      <dgm:spPr/>
    </dgm:pt>
    <dgm:pt modelId="{337F52B7-D4C9-4101-9916-4311B3975F9B}" type="pres">
      <dgm:prSet presAssocID="{6D1326F9-5E65-4D2C-AECC-C0CD60907DCF}" presName="parentLeftMargin" presStyleLbl="node1" presStyleIdx="0" presStyleCnt="1"/>
      <dgm:spPr/>
    </dgm:pt>
    <dgm:pt modelId="{0DA1D045-555E-4A1F-B2CF-A12E51CFB680}" type="pres">
      <dgm:prSet presAssocID="{6D1326F9-5E65-4D2C-AECC-C0CD60907DCF}" presName="parentText" presStyleLbl="node1" presStyleIdx="0" presStyleCnt="1" custLinFactNeighborX="2262" custLinFactNeighborY="-17260">
        <dgm:presLayoutVars>
          <dgm:chMax val="0"/>
          <dgm:bulletEnabled val="1"/>
        </dgm:presLayoutVars>
      </dgm:prSet>
      <dgm:spPr/>
    </dgm:pt>
    <dgm:pt modelId="{0001705F-5974-4B6C-978C-987A8462FCC5}" type="pres">
      <dgm:prSet presAssocID="{6D1326F9-5E65-4D2C-AECC-C0CD60907DCF}" presName="negativeSpace" presStyleCnt="0"/>
      <dgm:spPr/>
    </dgm:pt>
    <dgm:pt modelId="{CD06ECC7-B078-4A5A-A17A-3ADC4EAF0EA1}" type="pres">
      <dgm:prSet presAssocID="{6D1326F9-5E65-4D2C-AECC-C0CD60907DCF}" presName="childText" presStyleLbl="conFgAcc1" presStyleIdx="0" presStyleCnt="1" custLinFactNeighborX="-793">
        <dgm:presLayoutVars>
          <dgm:bulletEnabled val="1"/>
        </dgm:presLayoutVars>
      </dgm:prSet>
      <dgm:spPr/>
    </dgm:pt>
  </dgm:ptLst>
  <dgm:cxnLst>
    <dgm:cxn modelId="{7C881A0B-AC23-41C0-9296-288FFB1A747C}" type="presOf" srcId="{5CED3D81-C8E3-43C5-AAC1-98124323722F}" destId="{CD06ECC7-B078-4A5A-A17A-3ADC4EAF0EA1}" srcOrd="0" destOrd="1" presId="urn:microsoft.com/office/officeart/2005/8/layout/list1"/>
    <dgm:cxn modelId="{7BC66F0C-BF92-4E8B-B5B3-441646A23B15}" srcId="{017C3702-14E3-4ED7-8619-8C5B6B653734}" destId="{6D1326F9-5E65-4D2C-AECC-C0CD60907DCF}" srcOrd="0" destOrd="0" parTransId="{ABE1AE08-1616-4FE2-B8DD-E083860DF52D}" sibTransId="{8BC53A7F-4A13-4E48-889D-59E9EA356960}"/>
    <dgm:cxn modelId="{AF151B0E-96BA-48B9-9C7C-134BD112472D}" type="presOf" srcId="{03D17209-2434-4CA3-BE5C-007E750AFD14}" destId="{CD06ECC7-B078-4A5A-A17A-3ADC4EAF0EA1}" srcOrd="0" destOrd="0" presId="urn:microsoft.com/office/officeart/2005/8/layout/list1"/>
    <dgm:cxn modelId="{B3B5BA0F-D2E6-46A7-9516-2EC01A70AE84}" type="presOf" srcId="{6D1326F9-5E65-4D2C-AECC-C0CD60907DCF}" destId="{337F52B7-D4C9-4101-9916-4311B3975F9B}" srcOrd="0" destOrd="0" presId="urn:microsoft.com/office/officeart/2005/8/layout/list1"/>
    <dgm:cxn modelId="{5B86055B-EF13-4DF2-99BF-9E194D2242E3}" srcId="{6D1326F9-5E65-4D2C-AECC-C0CD60907DCF}" destId="{5CED3D81-C8E3-43C5-AAC1-98124323722F}" srcOrd="1" destOrd="0" parTransId="{FFC6D783-FD90-4968-8CE8-D1A9D8433653}" sibTransId="{E68BCCC4-3750-49F5-B0E7-788F9F958432}"/>
    <dgm:cxn modelId="{D7652056-EF97-42B8-BC09-8A8CB3DCFAAF}" srcId="{6D1326F9-5E65-4D2C-AECC-C0CD60907DCF}" destId="{CBAF8293-93D4-407F-9419-187921FD08DF}" srcOrd="2" destOrd="0" parTransId="{50E47963-7679-452B-AD8A-9C5E07BD8C57}" sibTransId="{560711A1-64DA-4191-94FE-E26CCB8F96DA}"/>
    <dgm:cxn modelId="{A560035A-18CF-4AEC-9BC5-41C803C799B4}" srcId="{6D1326F9-5E65-4D2C-AECC-C0CD60907DCF}" destId="{0EDF9929-EFBE-4708-BE7C-B752FA955CF2}" srcOrd="3" destOrd="0" parTransId="{2095197F-B0E2-4735-B829-D5AD955E6857}" sibTransId="{BBDAF49B-0661-4035-9600-3878F97FBEB3}"/>
    <dgm:cxn modelId="{CFE7FF80-7FB2-46BB-BCCB-7B2AC1C27A3A}" type="presOf" srcId="{CBAF8293-93D4-407F-9419-187921FD08DF}" destId="{CD06ECC7-B078-4A5A-A17A-3ADC4EAF0EA1}" srcOrd="0" destOrd="2" presId="urn:microsoft.com/office/officeart/2005/8/layout/list1"/>
    <dgm:cxn modelId="{FB3BD6A0-C9BC-4CA0-87E5-DE6E4918A255}" srcId="{6D1326F9-5E65-4D2C-AECC-C0CD60907DCF}" destId="{03D17209-2434-4CA3-BE5C-007E750AFD14}" srcOrd="0" destOrd="0" parTransId="{8613F494-1D1B-4A43-B832-E008884282CB}" sibTransId="{F49C830F-D0D2-467F-8F83-84B662F9DD97}"/>
    <dgm:cxn modelId="{5D18C9B7-AD42-44F1-9908-6EBA6A328EAA}" type="presOf" srcId="{017C3702-14E3-4ED7-8619-8C5B6B653734}" destId="{E8B48778-DC1F-4312-8C62-723432161B62}" srcOrd="0" destOrd="0" presId="urn:microsoft.com/office/officeart/2005/8/layout/list1"/>
    <dgm:cxn modelId="{93F40BCC-CA6A-41E3-91DA-8BBCCA215C96}" type="presOf" srcId="{0EDF9929-EFBE-4708-BE7C-B752FA955CF2}" destId="{CD06ECC7-B078-4A5A-A17A-3ADC4EAF0EA1}" srcOrd="0" destOrd="3" presId="urn:microsoft.com/office/officeart/2005/8/layout/list1"/>
    <dgm:cxn modelId="{3F6350DB-7FAB-4E1D-A6C5-9B816BC2EC65}" type="presOf" srcId="{6D1326F9-5E65-4D2C-AECC-C0CD60907DCF}" destId="{0DA1D045-555E-4A1F-B2CF-A12E51CFB680}" srcOrd="1" destOrd="0" presId="urn:microsoft.com/office/officeart/2005/8/layout/list1"/>
    <dgm:cxn modelId="{0D903B2B-198D-4C43-BD84-B94F34F05BAE}" type="presParOf" srcId="{E8B48778-DC1F-4312-8C62-723432161B62}" destId="{E5BDF3BD-70DB-4A52-85F5-4978470835E0}" srcOrd="0" destOrd="0" presId="urn:microsoft.com/office/officeart/2005/8/layout/list1"/>
    <dgm:cxn modelId="{D4A5FA79-D738-424C-904D-85023982A133}" type="presParOf" srcId="{E5BDF3BD-70DB-4A52-85F5-4978470835E0}" destId="{337F52B7-D4C9-4101-9916-4311B3975F9B}" srcOrd="0" destOrd="0" presId="urn:microsoft.com/office/officeart/2005/8/layout/list1"/>
    <dgm:cxn modelId="{64646731-7A7C-4F8A-89E0-B02E0080A1E5}" type="presParOf" srcId="{E5BDF3BD-70DB-4A52-85F5-4978470835E0}" destId="{0DA1D045-555E-4A1F-B2CF-A12E51CFB680}" srcOrd="1" destOrd="0" presId="urn:microsoft.com/office/officeart/2005/8/layout/list1"/>
    <dgm:cxn modelId="{43494D58-3229-4008-9C33-BDBC5A24D6F3}" type="presParOf" srcId="{E8B48778-DC1F-4312-8C62-723432161B62}" destId="{0001705F-5974-4B6C-978C-987A8462FCC5}" srcOrd="1" destOrd="0" presId="urn:microsoft.com/office/officeart/2005/8/layout/list1"/>
    <dgm:cxn modelId="{2FD11161-1C91-48CD-984A-8844B24E1B74}" type="presParOf" srcId="{E8B48778-DC1F-4312-8C62-723432161B62}" destId="{CD06ECC7-B078-4A5A-A17A-3ADC4EAF0EA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21538-AA69-44B5-9D77-8924076F8A73}">
      <dsp:nvSpPr>
        <dsp:cNvPr id="0" name=""/>
        <dsp:cNvSpPr/>
      </dsp:nvSpPr>
      <dsp:spPr>
        <a:xfrm>
          <a:off x="3263" y="1887003"/>
          <a:ext cx="1899759" cy="11945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데이터</a:t>
          </a:r>
        </a:p>
      </dsp:txBody>
      <dsp:txXfrm>
        <a:off x="600536" y="1887003"/>
        <a:ext cx="705214" cy="1194545"/>
      </dsp:txXfrm>
    </dsp:sp>
    <dsp:sp modelId="{2AAFCE83-F022-4D04-8FA5-4128CEF64DFE}">
      <dsp:nvSpPr>
        <dsp:cNvPr id="0" name=""/>
        <dsp:cNvSpPr/>
      </dsp:nvSpPr>
      <dsp:spPr>
        <a:xfrm>
          <a:off x="1725161" y="1905020"/>
          <a:ext cx="1899759" cy="11945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필터링</a:t>
          </a:r>
        </a:p>
      </dsp:txBody>
      <dsp:txXfrm>
        <a:off x="2322434" y="1905020"/>
        <a:ext cx="705214" cy="1194545"/>
      </dsp:txXfrm>
    </dsp:sp>
    <dsp:sp modelId="{B60065BD-2AFF-4361-AC8F-CA145BB0682D}">
      <dsp:nvSpPr>
        <dsp:cNvPr id="0" name=""/>
        <dsp:cNvSpPr/>
      </dsp:nvSpPr>
      <dsp:spPr>
        <a:xfrm>
          <a:off x="3422830" y="1887003"/>
          <a:ext cx="1899759" cy="11945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시각화</a:t>
          </a:r>
        </a:p>
      </dsp:txBody>
      <dsp:txXfrm>
        <a:off x="4020103" y="1887003"/>
        <a:ext cx="705214" cy="1194545"/>
      </dsp:txXfrm>
    </dsp:sp>
    <dsp:sp modelId="{34002A63-0332-4851-B45A-7C9DFF284ACD}">
      <dsp:nvSpPr>
        <dsp:cNvPr id="0" name=""/>
        <dsp:cNvSpPr/>
      </dsp:nvSpPr>
      <dsp:spPr>
        <a:xfrm>
          <a:off x="5132613" y="1848665"/>
          <a:ext cx="1899759" cy="12530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strike="noStrike" kern="1200" spc="-150" dirty="0"/>
            <a:t>스토리</a:t>
          </a:r>
        </a:p>
      </dsp:txBody>
      <dsp:txXfrm>
        <a:off x="5759119" y="1848665"/>
        <a:ext cx="646747" cy="1253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21538-AA69-44B5-9D77-8924076F8A73}">
      <dsp:nvSpPr>
        <dsp:cNvPr id="0" name=""/>
        <dsp:cNvSpPr/>
      </dsp:nvSpPr>
      <dsp:spPr>
        <a:xfrm>
          <a:off x="3263" y="1887003"/>
          <a:ext cx="1899759" cy="11945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데이터</a:t>
          </a:r>
        </a:p>
      </dsp:txBody>
      <dsp:txXfrm>
        <a:off x="600536" y="1887003"/>
        <a:ext cx="705214" cy="1194545"/>
      </dsp:txXfrm>
    </dsp:sp>
    <dsp:sp modelId="{2AAFCE83-F022-4D04-8FA5-4128CEF64DFE}">
      <dsp:nvSpPr>
        <dsp:cNvPr id="0" name=""/>
        <dsp:cNvSpPr/>
      </dsp:nvSpPr>
      <dsp:spPr>
        <a:xfrm>
          <a:off x="1725161" y="1905020"/>
          <a:ext cx="1899759" cy="11945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필터링</a:t>
          </a:r>
        </a:p>
      </dsp:txBody>
      <dsp:txXfrm>
        <a:off x="2322434" y="1905020"/>
        <a:ext cx="705214" cy="1194545"/>
      </dsp:txXfrm>
    </dsp:sp>
    <dsp:sp modelId="{B60065BD-2AFF-4361-AC8F-CA145BB0682D}">
      <dsp:nvSpPr>
        <dsp:cNvPr id="0" name=""/>
        <dsp:cNvSpPr/>
      </dsp:nvSpPr>
      <dsp:spPr>
        <a:xfrm>
          <a:off x="3422830" y="1887003"/>
          <a:ext cx="1899759" cy="11945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시각화</a:t>
          </a:r>
        </a:p>
      </dsp:txBody>
      <dsp:txXfrm>
        <a:off x="4020103" y="1887003"/>
        <a:ext cx="705214" cy="1194545"/>
      </dsp:txXfrm>
    </dsp:sp>
    <dsp:sp modelId="{34002A63-0332-4851-B45A-7C9DFF284ACD}">
      <dsp:nvSpPr>
        <dsp:cNvPr id="0" name=""/>
        <dsp:cNvSpPr/>
      </dsp:nvSpPr>
      <dsp:spPr>
        <a:xfrm>
          <a:off x="5132613" y="1848665"/>
          <a:ext cx="1899759" cy="12530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strike="noStrike" kern="1200" spc="-150" dirty="0"/>
            <a:t>스토리</a:t>
          </a:r>
        </a:p>
      </dsp:txBody>
      <dsp:txXfrm>
        <a:off x="5759119" y="1848665"/>
        <a:ext cx="646747" cy="12530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7D2A2-0403-4E9F-8776-D46573F45789}">
      <dsp:nvSpPr>
        <dsp:cNvPr id="0" name=""/>
        <dsp:cNvSpPr/>
      </dsp:nvSpPr>
      <dsp:spPr>
        <a:xfrm>
          <a:off x="783009" y="756"/>
          <a:ext cx="2408864" cy="1659707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E3431-1205-4D8C-9970-13ACE488D05C}">
      <dsp:nvSpPr>
        <dsp:cNvPr id="0" name=""/>
        <dsp:cNvSpPr/>
      </dsp:nvSpPr>
      <dsp:spPr>
        <a:xfrm>
          <a:off x="783009" y="1660464"/>
          <a:ext cx="2408864" cy="893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dirty="0"/>
            <a:t>The Guardian</a:t>
          </a:r>
          <a:endParaRPr lang="ko-KR" altLang="en-US" sz="2200" kern="1200" dirty="0"/>
        </a:p>
      </dsp:txBody>
      <dsp:txXfrm>
        <a:off x="783009" y="1660464"/>
        <a:ext cx="2408864" cy="893688"/>
      </dsp:txXfrm>
    </dsp:sp>
    <dsp:sp modelId="{A2959AE2-B75B-4B21-A03A-4D41E919E5D0}">
      <dsp:nvSpPr>
        <dsp:cNvPr id="0" name=""/>
        <dsp:cNvSpPr/>
      </dsp:nvSpPr>
      <dsp:spPr>
        <a:xfrm>
          <a:off x="3432861" y="756"/>
          <a:ext cx="2408864" cy="1659707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1B51C-3528-491F-8397-2F6E5DAF4B22}">
      <dsp:nvSpPr>
        <dsp:cNvPr id="0" name=""/>
        <dsp:cNvSpPr/>
      </dsp:nvSpPr>
      <dsp:spPr>
        <a:xfrm>
          <a:off x="3432861" y="1660464"/>
          <a:ext cx="2408864" cy="893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dirty="0"/>
            <a:t>New York Times</a:t>
          </a:r>
          <a:endParaRPr lang="ko-KR" altLang="en-US" sz="2200" kern="1200" dirty="0"/>
        </a:p>
      </dsp:txBody>
      <dsp:txXfrm>
        <a:off x="3432861" y="1660464"/>
        <a:ext cx="2408864" cy="893688"/>
      </dsp:txXfrm>
    </dsp:sp>
    <dsp:sp modelId="{2D2B39A5-C224-4720-8663-445FD2E2DDF0}">
      <dsp:nvSpPr>
        <dsp:cNvPr id="0" name=""/>
        <dsp:cNvSpPr/>
      </dsp:nvSpPr>
      <dsp:spPr>
        <a:xfrm>
          <a:off x="783009" y="2795040"/>
          <a:ext cx="2408864" cy="1659707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F1571-B491-45D9-AF48-6907A3322587}">
      <dsp:nvSpPr>
        <dsp:cNvPr id="0" name=""/>
        <dsp:cNvSpPr/>
      </dsp:nvSpPr>
      <dsp:spPr>
        <a:xfrm>
          <a:off x="783009" y="4454748"/>
          <a:ext cx="2408864" cy="893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제민일보</a:t>
          </a:r>
        </a:p>
      </dsp:txBody>
      <dsp:txXfrm>
        <a:off x="783009" y="4454748"/>
        <a:ext cx="2408864" cy="893688"/>
      </dsp:txXfrm>
    </dsp:sp>
    <dsp:sp modelId="{F517B988-3267-4F2D-9DE0-7A2A66DCC887}">
      <dsp:nvSpPr>
        <dsp:cNvPr id="0" name=""/>
        <dsp:cNvSpPr/>
      </dsp:nvSpPr>
      <dsp:spPr>
        <a:xfrm>
          <a:off x="3432861" y="2795040"/>
          <a:ext cx="2408864" cy="1659707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7405F-805D-4EC6-84EC-EF75B7FB57AC}">
      <dsp:nvSpPr>
        <dsp:cNvPr id="0" name=""/>
        <dsp:cNvSpPr/>
      </dsp:nvSpPr>
      <dsp:spPr>
        <a:xfrm>
          <a:off x="3432861" y="4454748"/>
          <a:ext cx="2408864" cy="893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 dirty="0"/>
            <a:t>YTN</a:t>
          </a:r>
          <a:endParaRPr lang="ko-KR" altLang="en-US" sz="2200" kern="1200" dirty="0"/>
        </a:p>
      </dsp:txBody>
      <dsp:txXfrm>
        <a:off x="3432861" y="4454748"/>
        <a:ext cx="2408864" cy="8936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06ECC7-B078-4A5A-A17A-3ADC4EAF0EA1}">
      <dsp:nvSpPr>
        <dsp:cNvPr id="0" name=""/>
        <dsp:cNvSpPr/>
      </dsp:nvSpPr>
      <dsp:spPr>
        <a:xfrm>
          <a:off x="0" y="736494"/>
          <a:ext cx="6949440" cy="2702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354" tIns="812292" rIns="539354" bIns="128016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ea"/>
            <a:buAutoNum type="circleNumDbPlain"/>
          </a:pPr>
          <a:r>
            <a:rPr lang="ko-KR" altLang="en-US" sz="2000" kern="1200" dirty="0"/>
            <a:t> 처리 가능하지 않은 데이터 형태</a:t>
          </a:r>
          <a:r>
            <a:rPr lang="en-US" altLang="ko-KR" sz="2000" kern="1200" dirty="0"/>
            <a:t>(PDF)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ea"/>
            <a:buAutoNum type="circleNumDbPlain"/>
          </a:pPr>
          <a:r>
            <a:rPr lang="en-US" altLang="ko-KR" sz="2000" kern="1200" dirty="0"/>
            <a:t> </a:t>
          </a:r>
          <a:r>
            <a:rPr lang="ko-KR" altLang="en-US" sz="2000" kern="1200" dirty="0"/>
            <a:t>분류와 가공이 쉽지 않은 데이터</a:t>
          </a:r>
          <a:r>
            <a:rPr lang="en-US" altLang="ko-KR" sz="2000" kern="1200" dirty="0"/>
            <a:t>(txt</a:t>
          </a:r>
          <a:r>
            <a:rPr lang="ko-KR" altLang="en-US" sz="2000" kern="1200" dirty="0"/>
            <a:t>파일</a:t>
          </a:r>
          <a:r>
            <a:rPr lang="en-US" altLang="ko-KR" sz="2000" kern="1200" dirty="0"/>
            <a:t>)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ea"/>
            <a:buAutoNum type="circleNumDbPlain"/>
          </a:pPr>
          <a:r>
            <a:rPr lang="en-US" altLang="ko-KR" sz="2000" kern="1200" dirty="0"/>
            <a:t> </a:t>
          </a:r>
          <a:r>
            <a:rPr lang="ko-KR" altLang="en-US" sz="2000" kern="1200" dirty="0"/>
            <a:t>검색과 저장이 어려운 데이터</a:t>
          </a:r>
          <a:r>
            <a:rPr lang="en-US" altLang="ko-KR" sz="2000" kern="1200" dirty="0"/>
            <a:t>(</a:t>
          </a:r>
          <a:r>
            <a:rPr lang="en-US" altLang="ko-KR" sz="2000" kern="1200" dirty="0" err="1"/>
            <a:t>Robotstext</a:t>
          </a:r>
          <a:r>
            <a:rPr lang="en-US" altLang="ko-KR" sz="2000" kern="1200" dirty="0"/>
            <a:t>)</a:t>
          </a:r>
          <a:endParaRPr lang="ko-KR" altLang="en-US" sz="2000" kern="1200" dirty="0"/>
        </a:p>
        <a:p>
          <a:pPr marL="171450" lvl="1" indent="-171450" algn="r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ea"/>
            <a:buNone/>
          </a:pPr>
          <a:r>
            <a:rPr lang="en-US" altLang="ko-KR" sz="1800" kern="1200" dirty="0"/>
            <a:t>- </a:t>
          </a:r>
          <a:r>
            <a:rPr lang="ko-KR" altLang="en-US" sz="1800" kern="1200" dirty="0"/>
            <a:t>권혜진 </a:t>
          </a:r>
          <a:r>
            <a:rPr lang="en-US" altLang="ko-KR" sz="1800" kern="1200" dirty="0"/>
            <a:t>(</a:t>
          </a:r>
          <a:r>
            <a:rPr lang="ko-KR" altLang="en-US" sz="1800" kern="1200" dirty="0"/>
            <a:t>뉴스타파 데이터저널리즘연구소장</a:t>
          </a:r>
          <a:r>
            <a:rPr lang="en-US" altLang="ko-KR" sz="1800" kern="1200" dirty="0"/>
            <a:t>)</a:t>
          </a:r>
          <a:endParaRPr lang="ko-KR" altLang="en-US" sz="1800" kern="1200" dirty="0"/>
        </a:p>
      </dsp:txBody>
      <dsp:txXfrm>
        <a:off x="0" y="736494"/>
        <a:ext cx="6949440" cy="2702700"/>
      </dsp:txXfrm>
    </dsp:sp>
    <dsp:sp modelId="{0DA1D045-555E-4A1F-B2CF-A12E51CFB680}">
      <dsp:nvSpPr>
        <dsp:cNvPr id="0" name=""/>
        <dsp:cNvSpPr/>
      </dsp:nvSpPr>
      <dsp:spPr>
        <a:xfrm>
          <a:off x="355331" y="0"/>
          <a:ext cx="4864608" cy="1151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871" tIns="0" rIns="183871" bIns="0" numCol="1" spcCol="1270" anchor="ctr" anchorCtr="0">
          <a:noAutofit/>
        </a:bodyPr>
        <a:lstStyle/>
        <a:p>
          <a:pPr marL="0" lvl="0" indent="0" algn="l" defTabSz="1733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900" kern="1200" dirty="0"/>
            <a:t>데이터 활용의 난관</a:t>
          </a:r>
        </a:p>
      </dsp:txBody>
      <dsp:txXfrm>
        <a:off x="411532" y="56201"/>
        <a:ext cx="4752206" cy="1038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9C7306-4C01-42F9-BE38-05FE7B71E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B901ED-906A-4FAF-B45E-826F0D52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6FDBC-F705-4EE4-8CF5-351D5F4FA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ACFA-151C-4870-AB90-20849516FF7B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23C856-32D5-4FA4-ACAC-0C8216CC5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7E53C9-950C-4688-BE67-095A4DACB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DEDB-1881-419F-BD55-5BD3A8C87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265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8BAD3-417F-4318-B37B-2C80BE024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BF1E3C-A088-4E04-BB42-E9593DFAC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997F9E-3301-43C7-82C1-16301ECE4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ACFA-151C-4870-AB90-20849516FF7B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FF5AD1-1B33-49EB-98E4-0ADCD51FF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1BE1EF-57C4-4055-B29F-F5AE60AE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DEDB-1881-419F-BD55-5BD3A8C87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24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782913-3C7A-4224-962A-CA476FCDED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9CED47-B226-41B0-AE72-9FF4FC1CA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0FD240-0145-4B25-8BBE-BCA943D3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ACFA-151C-4870-AB90-20849516FF7B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AD89EB-D428-4B5D-8ACC-2576095AF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03E2A8-4431-4A1E-8D2B-7034846F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DEDB-1881-419F-BD55-5BD3A8C87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15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B51B6-63EC-4CB0-8DCC-1A41BC4D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669C3-E33C-471A-B604-CC9733848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44181D-8EB4-4E95-9B06-F1C408938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ACFA-151C-4870-AB90-20849516FF7B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443629-EE24-46FF-9325-64D25D7E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49C113-185B-4553-A33E-7628C01F4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DEDB-1881-419F-BD55-5BD3A8C87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204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4837F-C589-4475-9304-017D8C5F9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FFC5F1-9F1B-4824-A33C-C4E3CA516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2F8519-74FD-405C-BD1E-D521D2AC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ACFA-151C-4870-AB90-20849516FF7B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A3840C-2175-4EED-BCED-5397154A6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D15D82-AD01-4D89-9D49-6F11E3FD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DEDB-1881-419F-BD55-5BD3A8C87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01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C5C96-925B-448D-A354-5120C48B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2276B-8E50-4ACC-B71E-09FB40B31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23BB3F-F5F9-4160-9953-CD02497F8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4CC4BC-6D25-4E93-8B84-20018F066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ACFA-151C-4870-AB90-20849516FF7B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7205F1-C0EC-410D-967B-0332AE649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020AD3-0983-40D8-8FAD-B38B6D9AD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DEDB-1881-419F-BD55-5BD3A8C87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553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55720-12AE-45BA-81F4-81B745190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54A4DB-63D1-4B57-BCFF-B00D9EE3D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F82976-E94E-4F9C-AF9A-23EBB7093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0DF07F-B473-4DB6-B7CC-95D76FE65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88CFD9-324E-4ECA-AF45-4990EB0F31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7695D7-C8B4-467B-82BC-13F0ADBB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ACFA-151C-4870-AB90-20849516FF7B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FCA473-2D05-4449-9276-EFECEAC0C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E84474-6FA2-4AD2-A7C2-96E2E307A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DEDB-1881-419F-BD55-5BD3A8C87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45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4BF5D-C96C-437F-8CB6-71DDCCE3C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3D4AA4-38CB-46E8-80C2-A04BC7E37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ACFA-151C-4870-AB90-20849516FF7B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0DDA5E-C0D0-443F-B8FC-E2E11D73E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B251DD-9A07-4315-A121-95F13D5E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DEDB-1881-419F-BD55-5BD3A8C87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040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BBBDEB-1E4C-4E14-9035-94DE9549F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ACFA-151C-4870-AB90-20849516FF7B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2068DA-08F7-4859-A7DC-6AE89860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12C1DE-AF52-4123-8020-F11FAEEE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DEDB-1881-419F-BD55-5BD3A8C87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42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05DC0-9FCB-44A8-A9E1-6E896A9B4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697D3-12D6-4227-BC40-5D040B29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18F06E-F635-46C1-B338-67A19B426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EF9B4A-B9F4-4385-9448-BABFE1168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ACFA-151C-4870-AB90-20849516FF7B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735ED-D84A-4FEA-B135-881C0EBA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3F0851-DD63-480B-B1A6-F2BC9D74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DEDB-1881-419F-BD55-5BD3A8C87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741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3FC94-AE4F-4696-B281-36424A19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916B44-4D83-44E3-9530-B76C890AA6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EE99C1-0C27-436F-8C3B-5F0B55BEB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1FDE30-2C84-4BA1-B28C-220B2E894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ACFA-151C-4870-AB90-20849516FF7B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C3760C-5644-4BC8-88E1-B48A153CE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E14B7E-F349-4F94-AC63-610D2014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4DEDB-1881-419F-BD55-5BD3A8C87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306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20B358-0645-4FD2-B071-3C71556F9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5CDA74-B294-4B97-9975-1C057F2D2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EF912-949C-4A75-983D-AAC745891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4ACFA-151C-4870-AB90-20849516FF7B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DD342-5868-47FD-ABFC-225731FDD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10E8C-7AD6-4617-9F95-2F806C76C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4DEDB-1881-419F-BD55-5BD3A8C87C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12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258E2C-CE75-4572-9685-76495BD18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741" y="1378957"/>
            <a:ext cx="12325481" cy="1214646"/>
          </a:xfrm>
        </p:spPr>
        <p:txBody>
          <a:bodyPr/>
          <a:lstStyle/>
          <a:p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빅카인즈의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이해와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자료 추출방법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BB5086-0BCC-4A1C-9995-443F81E63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3689" y="4003741"/>
            <a:ext cx="2499360" cy="1087120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정재관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7ED73-68B3-433F-8FFD-C61623EABDAE}"/>
              </a:ext>
            </a:extLst>
          </p:cNvPr>
          <p:cNvSpPr txBox="1"/>
          <p:nvPr/>
        </p:nvSpPr>
        <p:spPr>
          <a:xfrm>
            <a:off x="4113049" y="3982720"/>
            <a:ext cx="691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건국대학교 미디어커뮤니케이션학과 초빙교수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          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디지털커뮤니케이션연구센터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(DCRC)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책임연구원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42C2CF-8FAB-413C-8ED7-68A9D4FBA25C}"/>
              </a:ext>
            </a:extLst>
          </p:cNvPr>
          <p:cNvSpPr txBox="1"/>
          <p:nvPr/>
        </p:nvSpPr>
        <p:spPr>
          <a:xfrm>
            <a:off x="1809931" y="4722362"/>
            <a:ext cx="270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dbcjjk@gmail.com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36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뉴스포털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32065-FBCC-443C-BB8E-19B15B04A4EF}"/>
              </a:ext>
            </a:extLst>
          </p:cNvPr>
          <p:cNvSpPr txBox="1"/>
          <p:nvPr/>
        </p:nvSpPr>
        <p:spPr>
          <a:xfrm>
            <a:off x="3258492" y="1944166"/>
            <a:ext cx="9159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빅카인즈씨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오늘 소식 좀 알려줘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”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D90982-AEC2-49C3-81AB-960787F9FFD8}"/>
              </a:ext>
            </a:extLst>
          </p:cNvPr>
          <p:cNvSpPr txBox="1"/>
          <p:nvPr/>
        </p:nvSpPr>
        <p:spPr>
          <a:xfrm>
            <a:off x="4290880" y="3852006"/>
            <a:ext cx="6760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빅카인즈 뉴스브리핑 활용</a:t>
            </a:r>
          </a:p>
        </p:txBody>
      </p:sp>
    </p:spTree>
    <p:extLst>
      <p:ext uri="{BB962C8B-B14F-4D97-AF65-F5344CB8AC3E}">
        <p14:creationId xmlns:p14="http://schemas.microsoft.com/office/powerpoint/2010/main" val="2186614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뉴스포털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pic>
        <p:nvPicPr>
          <p:cNvPr id="8" name="그림 7" descr="스크린샷, 모니터, 앉아있는이(가) 표시된 사진&#10;&#10;자동 생성된 설명">
            <a:extLst>
              <a:ext uri="{FF2B5EF4-FFF2-40B4-BE49-F238E27FC236}">
                <a16:creationId xmlns:a16="http://schemas.microsoft.com/office/drawing/2014/main" id="{11B47C3D-8E9B-4FA4-B52B-360FB99F8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437" y="1236206"/>
            <a:ext cx="7674005" cy="55478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2C64A-A851-4FA7-864F-13548BA197DA}"/>
              </a:ext>
            </a:extLst>
          </p:cNvPr>
          <p:cNvSpPr txBox="1"/>
          <p:nvPr/>
        </p:nvSpPr>
        <p:spPr>
          <a:xfrm>
            <a:off x="6924040" y="550901"/>
            <a:ext cx="2160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이슈컬렉터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D90B1F-D8A0-4714-BD61-B1B61D38F3EA}"/>
              </a:ext>
            </a:extLst>
          </p:cNvPr>
          <p:cNvSpPr/>
          <p:nvPr/>
        </p:nvSpPr>
        <p:spPr>
          <a:xfrm>
            <a:off x="4080387" y="3854245"/>
            <a:ext cx="5486400" cy="29298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F2EAB3-1FCC-4C06-8A0E-432F4408FA5A}"/>
              </a:ext>
            </a:extLst>
          </p:cNvPr>
          <p:cNvSpPr/>
          <p:nvPr/>
        </p:nvSpPr>
        <p:spPr>
          <a:xfrm>
            <a:off x="516558" y="2448910"/>
            <a:ext cx="2451764" cy="3880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세부 진행을 </a:t>
            </a:r>
            <a:endParaRPr lang="en-US" altLang="ko-KR" sz="2400" dirty="0"/>
          </a:p>
          <a:p>
            <a:pPr algn="ctr"/>
            <a:r>
              <a:rPr lang="ko-KR" altLang="en-US" sz="2400" dirty="0"/>
              <a:t>위해 </a:t>
            </a:r>
            <a:endParaRPr lang="en-US" altLang="ko-KR" sz="2400" dirty="0"/>
          </a:p>
          <a:p>
            <a:pPr algn="ctr"/>
            <a:r>
              <a:rPr lang="ko-KR" altLang="en-US" sz="2400" dirty="0"/>
              <a:t>빅카인즈 </a:t>
            </a:r>
            <a:endParaRPr lang="en-US" altLang="ko-KR" sz="2400" dirty="0"/>
          </a:p>
          <a:p>
            <a:pPr algn="ctr"/>
            <a:r>
              <a:rPr lang="ko-KR" altLang="en-US" sz="2400" dirty="0"/>
              <a:t>회원가입을 </a:t>
            </a:r>
            <a:endParaRPr lang="en-US" altLang="ko-KR" sz="2400" dirty="0"/>
          </a:p>
          <a:p>
            <a:pPr algn="ctr"/>
            <a:r>
              <a:rPr lang="ko-KR" altLang="en-US" sz="2400" dirty="0"/>
              <a:t>부탁드립니다</a:t>
            </a:r>
            <a:endParaRPr lang="en-US" altLang="ko-KR" sz="2400" dirty="0"/>
          </a:p>
          <a:p>
            <a:pPr algn="ctr"/>
            <a:r>
              <a:rPr lang="ko-KR" altLang="en-US" dirty="0" err="1"/>
              <a:t>ㅠㅠ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478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뉴스포털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2C64A-A851-4FA7-864F-13548BA197DA}"/>
              </a:ext>
            </a:extLst>
          </p:cNvPr>
          <p:cNvSpPr txBox="1"/>
          <p:nvPr/>
        </p:nvSpPr>
        <p:spPr>
          <a:xfrm>
            <a:off x="6924040" y="550901"/>
            <a:ext cx="2160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이슈컬렉터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주간이슈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181A4FB-3349-4C3F-858D-176A3AC5F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63" y="1731032"/>
            <a:ext cx="6622354" cy="42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7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뉴스포털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2C64A-A851-4FA7-864F-13548BA197DA}"/>
              </a:ext>
            </a:extLst>
          </p:cNvPr>
          <p:cNvSpPr txBox="1"/>
          <p:nvPr/>
        </p:nvSpPr>
        <p:spPr>
          <a:xfrm>
            <a:off x="6924040" y="550901"/>
            <a:ext cx="2160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이슈컬랙터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주간이슈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94A99507-D030-434C-BE1D-4DF2903E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29" y="1812052"/>
            <a:ext cx="6942422" cy="396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뉴스포털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2C64A-A851-4FA7-864F-13548BA197DA}"/>
              </a:ext>
            </a:extLst>
          </p:cNvPr>
          <p:cNvSpPr txBox="1"/>
          <p:nvPr/>
        </p:nvSpPr>
        <p:spPr>
          <a:xfrm>
            <a:off x="6924039" y="550901"/>
            <a:ext cx="2485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오늘의 키워드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7894A3C-0262-4020-AF7E-535D829FD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718" y="1442719"/>
            <a:ext cx="8058020" cy="407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79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뉴스포털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2C64A-A851-4FA7-864F-13548BA197DA}"/>
              </a:ext>
            </a:extLst>
          </p:cNvPr>
          <p:cNvSpPr txBox="1"/>
          <p:nvPr/>
        </p:nvSpPr>
        <p:spPr>
          <a:xfrm>
            <a:off x="5862151" y="550901"/>
            <a:ext cx="392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정치인으로 보는 뉴스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C82C37-B13D-471B-9519-20FAC8D59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350" y="1073169"/>
            <a:ext cx="7094835" cy="56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57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뉴스포털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72C64A-A851-4FA7-864F-13548BA197DA}"/>
              </a:ext>
            </a:extLst>
          </p:cNvPr>
          <p:cNvSpPr txBox="1"/>
          <p:nvPr/>
        </p:nvSpPr>
        <p:spPr>
          <a:xfrm>
            <a:off x="5862151" y="550901"/>
            <a:ext cx="392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정치인으로 보는 뉴스</a:t>
            </a:r>
          </a:p>
        </p:txBody>
      </p:sp>
      <p:pic>
        <p:nvPicPr>
          <p:cNvPr id="8" name="그림 7" descr="스크린샷, 실내, 모니터, 컴퓨터이(가) 표시된 사진&#10;&#10;자동 생성된 설명">
            <a:extLst>
              <a:ext uri="{FF2B5EF4-FFF2-40B4-BE49-F238E27FC236}">
                <a16:creationId xmlns:a16="http://schemas.microsoft.com/office/drawing/2014/main" id="{A6F85EE0-CB98-454C-A8DC-341893FE2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887" y="1109809"/>
            <a:ext cx="8348473" cy="50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47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92CFD6-D2A5-47E1-9A87-D3FBD4EAD8D6}"/>
              </a:ext>
            </a:extLst>
          </p:cNvPr>
          <p:cNvSpPr txBox="1"/>
          <p:nvPr/>
        </p:nvSpPr>
        <p:spPr>
          <a:xfrm>
            <a:off x="878840" y="2659559"/>
            <a:ext cx="10434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sz="4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빅카인즈에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무슨 활용가치가 있을까</a:t>
            </a:r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?”</a:t>
            </a:r>
            <a:endParaRPr lang="ko-KR" altLang="en-US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804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분석툴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32065-FBCC-443C-BB8E-19B15B04A4EF}"/>
              </a:ext>
            </a:extLst>
          </p:cNvPr>
          <p:cNvSpPr txBox="1"/>
          <p:nvPr/>
        </p:nvSpPr>
        <p:spPr>
          <a:xfrm>
            <a:off x="3258492" y="1944166"/>
            <a:ext cx="9159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빅카인즈씨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 자료 </a:t>
            </a:r>
            <a:r>
              <a:rPr lang="ko-KR" altLang="en-US" sz="4000" dirty="0" err="1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정리좀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부탁해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”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D90982-AEC2-49C3-81AB-960787F9FFD8}"/>
              </a:ext>
            </a:extLst>
          </p:cNvPr>
          <p:cNvSpPr txBox="1"/>
          <p:nvPr/>
        </p:nvSpPr>
        <p:spPr>
          <a:xfrm>
            <a:off x="4290880" y="3852006"/>
            <a:ext cx="6760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빅카인즈 분석 틀 활용</a:t>
            </a:r>
          </a:p>
        </p:txBody>
      </p:sp>
    </p:spTree>
    <p:extLst>
      <p:ext uri="{BB962C8B-B14F-4D97-AF65-F5344CB8AC3E}">
        <p14:creationId xmlns:p14="http://schemas.microsoft.com/office/powerpoint/2010/main" val="1415313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분석툴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543FF9F-0648-47CF-9357-B5E794A42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054" y="676836"/>
            <a:ext cx="7515346" cy="455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4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92CFD6-D2A5-47E1-9A87-D3FBD4EAD8D6}"/>
              </a:ext>
            </a:extLst>
          </p:cNvPr>
          <p:cNvSpPr txBox="1"/>
          <p:nvPr/>
        </p:nvSpPr>
        <p:spPr>
          <a:xfrm>
            <a:off x="878840" y="2659559"/>
            <a:ext cx="10434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sz="4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빅카인즈에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무슨 활용가치가 있을까</a:t>
            </a:r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?”</a:t>
            </a:r>
            <a:endParaRPr lang="ko-KR" altLang="en-US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49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분석툴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862151" y="550901"/>
            <a:ext cx="392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저널리즘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2554681-AAE5-46B4-BFFC-C00ACADE2292}"/>
              </a:ext>
            </a:extLst>
          </p:cNvPr>
          <p:cNvSpPr/>
          <p:nvPr/>
        </p:nvSpPr>
        <p:spPr>
          <a:xfrm>
            <a:off x="4296697" y="1356852"/>
            <a:ext cx="6931742" cy="20721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/>
              <a:t>데이터 저널리즘은 데이터를 깊이 파내어 모으고</a:t>
            </a:r>
            <a:r>
              <a:rPr lang="en-US" altLang="ko-KR" sz="2000" dirty="0"/>
              <a:t>, </a:t>
            </a:r>
            <a:r>
              <a:rPr lang="ko-KR" altLang="en-US" sz="2000" dirty="0"/>
              <a:t>정제하고</a:t>
            </a:r>
            <a:r>
              <a:rPr lang="en-US" altLang="ko-KR" sz="2000" dirty="0"/>
              <a:t>, </a:t>
            </a:r>
            <a:r>
              <a:rPr lang="ko-KR" altLang="en-US" sz="2000" dirty="0"/>
              <a:t>구축하고 솎아내어 보기 좋은 이야기로 만드는 일련의 작업과정이다</a:t>
            </a:r>
            <a:r>
              <a:rPr lang="en-US" altLang="ko-KR" sz="2000" dirty="0"/>
              <a:t>.</a:t>
            </a:r>
          </a:p>
          <a:p>
            <a:pPr algn="ctr"/>
            <a:endParaRPr lang="en-US" altLang="ko-KR" sz="2000" dirty="0"/>
          </a:p>
          <a:p>
            <a:pPr marL="285750" indent="-285750" algn="ctr">
              <a:buFontTx/>
              <a:buChar char="-"/>
            </a:pPr>
            <a:r>
              <a:rPr lang="ko-KR" altLang="en-US" sz="1600" dirty="0" err="1"/>
              <a:t>미르코</a:t>
            </a:r>
            <a:r>
              <a:rPr lang="ko-KR" altLang="en-US" sz="1600" dirty="0"/>
              <a:t> 로렌츠</a:t>
            </a:r>
            <a:r>
              <a:rPr lang="en-US" altLang="ko-KR" sz="1600" dirty="0"/>
              <a:t>(Mirko Lorenz, </a:t>
            </a:r>
            <a:r>
              <a:rPr lang="ko-KR" altLang="en-US" sz="1600" dirty="0"/>
              <a:t>빅데이터 저널리스트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E2C3DB34-C099-4837-8963-755F3D893A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806074"/>
              </p:ext>
            </p:extLst>
          </p:nvPr>
        </p:nvGraphicFramePr>
        <p:xfrm>
          <a:off x="4296697" y="2659224"/>
          <a:ext cx="7035636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3BF2989-69AE-4CFF-9D9A-746607ED2328}"/>
              </a:ext>
            </a:extLst>
          </p:cNvPr>
          <p:cNvSpPr txBox="1"/>
          <p:nvPr/>
        </p:nvSpPr>
        <p:spPr>
          <a:xfrm>
            <a:off x="6278555" y="4064231"/>
            <a:ext cx="330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데이터 저널리즘 제작절차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22A5261-035E-4AFE-ACAE-24819B3CCB46}"/>
              </a:ext>
            </a:extLst>
          </p:cNvPr>
          <p:cNvSpPr/>
          <p:nvPr/>
        </p:nvSpPr>
        <p:spPr>
          <a:xfrm>
            <a:off x="4152681" y="3955368"/>
            <a:ext cx="7216037" cy="23042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415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분석툴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데이터 저널리즘 제작 절차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13" name="다이어그램 12">
            <a:extLst>
              <a:ext uri="{FF2B5EF4-FFF2-40B4-BE49-F238E27FC236}">
                <a16:creationId xmlns:a16="http://schemas.microsoft.com/office/drawing/2014/main" id="{E2C3DB34-C099-4837-8963-755F3D893A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207232"/>
              </p:ext>
            </p:extLst>
          </p:nvPr>
        </p:nvGraphicFramePr>
        <p:xfrm>
          <a:off x="4281779" y="159864"/>
          <a:ext cx="7035636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22A5261-035E-4AFE-ACAE-24819B3CCB46}"/>
              </a:ext>
            </a:extLst>
          </p:cNvPr>
          <p:cNvSpPr/>
          <p:nvPr/>
        </p:nvSpPr>
        <p:spPr>
          <a:xfrm>
            <a:off x="4137763" y="1456008"/>
            <a:ext cx="7216037" cy="23042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53793B8-0874-4756-8CEF-8C878BC746E3}"/>
              </a:ext>
            </a:extLst>
          </p:cNvPr>
          <p:cNvCxnSpPr>
            <a:cxnSpLocks/>
          </p:cNvCxnSpPr>
          <p:nvPr/>
        </p:nvCxnSpPr>
        <p:spPr>
          <a:xfrm>
            <a:off x="7804408" y="3848120"/>
            <a:ext cx="0" cy="28803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9570BF-2D10-467F-BA6D-FA625ECE24F7}"/>
              </a:ext>
            </a:extLst>
          </p:cNvPr>
          <p:cNvSpPr txBox="1"/>
          <p:nvPr/>
        </p:nvSpPr>
        <p:spPr>
          <a:xfrm>
            <a:off x="5029182" y="4243667"/>
            <a:ext cx="1762021" cy="20892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수집</a:t>
            </a:r>
            <a:endParaRPr lang="en-US" altLang="ko-KR" sz="240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정리</a:t>
            </a:r>
            <a:endParaRPr lang="en-US" altLang="ko-KR" sz="240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분석</a:t>
            </a:r>
            <a:endParaRPr lang="en-US" altLang="ko-KR" sz="240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통계</a:t>
            </a:r>
            <a:endParaRPr lang="en-US" altLang="ko-KR" sz="240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결과도출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6E0C0A-1E24-4D2F-885E-BC528C462319}"/>
              </a:ext>
            </a:extLst>
          </p:cNvPr>
          <p:cNvSpPr txBox="1"/>
          <p:nvPr/>
        </p:nvSpPr>
        <p:spPr>
          <a:xfrm>
            <a:off x="8942452" y="4243667"/>
            <a:ext cx="1454244" cy="20892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요약</a:t>
            </a:r>
            <a:endParaRPr lang="en-US" altLang="ko-KR" sz="240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시각화</a:t>
            </a:r>
            <a:endParaRPr lang="en-US" altLang="ko-KR" sz="240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설명</a:t>
            </a:r>
            <a:endParaRPr lang="en-US" altLang="ko-KR" sz="240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스토리</a:t>
            </a:r>
            <a:endParaRPr lang="en-US" altLang="ko-KR" sz="240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함의</a:t>
            </a:r>
          </a:p>
        </p:txBody>
      </p:sp>
    </p:spTree>
    <p:extLst>
      <p:ext uri="{BB962C8B-B14F-4D97-AF65-F5344CB8AC3E}">
        <p14:creationId xmlns:p14="http://schemas.microsoft.com/office/powerpoint/2010/main" val="3744722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분석툴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저널리즘의 활용</a:t>
            </a: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A46D7F59-6D3A-4313-9D05-5F1018C797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8954688"/>
              </p:ext>
            </p:extLst>
          </p:nvPr>
        </p:nvGraphicFramePr>
        <p:xfrm>
          <a:off x="4357544" y="1377823"/>
          <a:ext cx="6624736" cy="5349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9948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분석툴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저널리즘의 활용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C90E67-7828-42BC-AA4D-292FFFA99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736" y="2370651"/>
            <a:ext cx="7697558" cy="319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59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분석툴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저널리즘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진입장벽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264224A-38A6-4CDA-B00A-DB1D5A0EAD53}"/>
              </a:ext>
            </a:extLst>
          </p:cNvPr>
          <p:cNvGrpSpPr/>
          <p:nvPr/>
        </p:nvGrpSpPr>
        <p:grpSpPr>
          <a:xfrm>
            <a:off x="4024494" y="1822565"/>
            <a:ext cx="7405506" cy="4286990"/>
            <a:chOff x="3338694" y="1184170"/>
            <a:chExt cx="8853306" cy="5563780"/>
          </a:xfrm>
        </p:grpSpPr>
        <p:pic>
          <p:nvPicPr>
            <p:cNvPr id="9" name="Picture 2" descr="R íµê³ íë¡ê·¸ë¨ ì¬ì©ë² ë° ì¤ì¹ ë§¤ë´ì¼ ë¤ì´ë¡ë ìê°">
              <a:extLst>
                <a:ext uri="{FF2B5EF4-FFF2-40B4-BE49-F238E27FC236}">
                  <a16:creationId xmlns:a16="http://schemas.microsoft.com/office/drawing/2014/main" id="{D3127DB1-D2FD-434A-913F-818076DBD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9966" y="1184170"/>
              <a:ext cx="3096344" cy="2347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F10C208-8E91-4E15-9803-65EC5483D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8694" y="3879512"/>
              <a:ext cx="4305688" cy="2868438"/>
            </a:xfrm>
            <a:prstGeom prst="rect">
              <a:avLst/>
            </a:prstGeom>
          </p:spPr>
        </p:pic>
        <p:pic>
          <p:nvPicPr>
            <p:cNvPr id="11" name="Picture 4" descr="Introduction to Python Programming - For beginners">
              <a:extLst>
                <a:ext uri="{FF2B5EF4-FFF2-40B4-BE49-F238E27FC236}">
                  <a16:creationId xmlns:a16="http://schemas.microsoft.com/office/drawing/2014/main" id="{5CD3DE9B-7E7F-474C-B573-6782943D9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8399" y="1472202"/>
              <a:ext cx="3744416" cy="1969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https://blog.miguelgrinberg.com/static/images/vscode-screenshot-icon.gif">
              <a:extLst>
                <a:ext uri="{FF2B5EF4-FFF2-40B4-BE49-F238E27FC236}">
                  <a16:creationId xmlns:a16="http://schemas.microsoft.com/office/drawing/2014/main" id="{A763F7B7-B9A5-46A9-8980-5B4359C4E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6389" y="3879512"/>
              <a:ext cx="4475611" cy="2868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1740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분석툴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저널리즘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진입장벽</a:t>
            </a:r>
          </a:p>
        </p:txBody>
      </p:sp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9B55E8B7-ABAA-41CF-87D4-29BA5F20E9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9923721"/>
              </p:ext>
            </p:extLst>
          </p:nvPr>
        </p:nvGraphicFramePr>
        <p:xfrm>
          <a:off x="4373880" y="1916832"/>
          <a:ext cx="6949440" cy="360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0371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분석툴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저널리즘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진입장벽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87C2955-945B-4E1E-8017-5943AA045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100" y="1236206"/>
            <a:ext cx="8234679" cy="232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90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분석툴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저널리즘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진입장벽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A87C2955-945B-4E1E-8017-5943AA045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100" y="1236206"/>
            <a:ext cx="8234679" cy="232995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AC735D0-6973-482C-84EC-6FE87393A208}"/>
              </a:ext>
            </a:extLst>
          </p:cNvPr>
          <p:cNvSpPr/>
          <p:nvPr/>
        </p:nvSpPr>
        <p:spPr>
          <a:xfrm>
            <a:off x="4007136" y="3840981"/>
            <a:ext cx="7834343" cy="24661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/>
              <a:t>데이터 저널리즘은 데이터를 깊이 파내어 모으고</a:t>
            </a:r>
            <a:r>
              <a:rPr lang="en-US" altLang="ko-KR" sz="2000" dirty="0"/>
              <a:t>, </a:t>
            </a:r>
            <a:r>
              <a:rPr lang="ko-KR" altLang="en-US" sz="2000" dirty="0"/>
              <a:t>정제하고</a:t>
            </a:r>
            <a:r>
              <a:rPr lang="en-US" altLang="ko-KR" sz="2000" dirty="0"/>
              <a:t>, </a:t>
            </a:r>
            <a:r>
              <a:rPr lang="ko-KR" altLang="en-US" sz="2000" dirty="0"/>
              <a:t>구축하고 솎아내어 보기 좋은 이야기로 만드는 일련의 작업과정이다</a:t>
            </a:r>
            <a:r>
              <a:rPr lang="en-US" altLang="ko-KR" sz="2000" dirty="0"/>
              <a:t>.</a:t>
            </a:r>
          </a:p>
          <a:p>
            <a:pPr algn="ctr"/>
            <a:endParaRPr lang="en-US" altLang="ko-KR" sz="2000" dirty="0"/>
          </a:p>
          <a:p>
            <a:pPr marL="285750" indent="-285750" algn="ctr">
              <a:buFontTx/>
              <a:buChar char="-"/>
            </a:pPr>
            <a:r>
              <a:rPr lang="ko-KR" altLang="en-US" sz="1600" dirty="0" err="1"/>
              <a:t>미르코</a:t>
            </a:r>
            <a:r>
              <a:rPr lang="ko-KR" altLang="en-US" sz="1600" dirty="0"/>
              <a:t> 로렌츠</a:t>
            </a:r>
            <a:r>
              <a:rPr lang="en-US" altLang="ko-KR" sz="1600" dirty="0"/>
              <a:t>(Mirko Lorenz, </a:t>
            </a:r>
            <a:r>
              <a:rPr lang="ko-KR" altLang="en-US" sz="1600" dirty="0"/>
              <a:t>빅데이터 저널리스트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D90B1C6-4078-42E1-88C7-F5D85628365C}"/>
              </a:ext>
            </a:extLst>
          </p:cNvPr>
          <p:cNvCxnSpPr>
            <a:cxnSpLocks/>
          </p:cNvCxnSpPr>
          <p:nvPr/>
        </p:nvCxnSpPr>
        <p:spPr>
          <a:xfrm>
            <a:off x="7498080" y="4648200"/>
            <a:ext cx="4038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FF476D-1857-402D-A150-C23D7BD495B6}"/>
              </a:ext>
            </a:extLst>
          </p:cNvPr>
          <p:cNvCxnSpPr>
            <a:cxnSpLocks/>
          </p:cNvCxnSpPr>
          <p:nvPr/>
        </p:nvCxnSpPr>
        <p:spPr>
          <a:xfrm>
            <a:off x="4221480" y="4937760"/>
            <a:ext cx="109728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317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92CFD6-D2A5-47E1-9A87-D3FBD4EAD8D6}"/>
              </a:ext>
            </a:extLst>
          </p:cNvPr>
          <p:cNvSpPr txBox="1"/>
          <p:nvPr/>
        </p:nvSpPr>
        <p:spPr>
          <a:xfrm>
            <a:off x="878840" y="2659559"/>
            <a:ext cx="10434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정체가 </a:t>
            </a:r>
            <a:r>
              <a:rPr lang="ko-KR" altLang="en-US" sz="4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뭔데</a:t>
            </a:r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?”</a:t>
            </a:r>
            <a:endParaRPr lang="ko-KR" altLang="en-US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728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혼자 공부하기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B903AA5-DB1C-4FF5-B83F-E5635B6B1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096" y="1812052"/>
            <a:ext cx="3687470" cy="41620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D69A9E-222A-4BC4-8F3B-30522E2F3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36" y="1812052"/>
            <a:ext cx="4428493" cy="400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5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92CFD6-D2A5-47E1-9A87-D3FBD4EAD8D6}"/>
              </a:ext>
            </a:extLst>
          </p:cNvPr>
          <p:cNvSpPr txBox="1"/>
          <p:nvPr/>
        </p:nvSpPr>
        <p:spPr>
          <a:xfrm>
            <a:off x="878840" y="2659559"/>
            <a:ext cx="10434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sz="4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빅카인즈에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무슨 활용가치가 있을까</a:t>
            </a:r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?”</a:t>
            </a:r>
            <a:endParaRPr lang="ko-KR" altLang="en-US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5898AA-D003-4A77-8C09-7DFC372B2483}"/>
              </a:ext>
            </a:extLst>
          </p:cNvPr>
          <p:cNvSpPr txBox="1"/>
          <p:nvPr/>
        </p:nvSpPr>
        <p:spPr>
          <a:xfrm>
            <a:off x="878840" y="4374058"/>
            <a:ext cx="1043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정체가 </a:t>
            </a:r>
            <a:r>
              <a:rPr lang="ko-KR" altLang="en-US" sz="36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뭔데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?”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684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 실습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(Without R)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AB3558-2D22-4B28-BCFF-97B8DECEB1C2}"/>
              </a:ext>
            </a:extLst>
          </p:cNvPr>
          <p:cNvSpPr txBox="1"/>
          <p:nvPr/>
        </p:nvSpPr>
        <p:spPr>
          <a:xfrm>
            <a:off x="4150158" y="1812052"/>
            <a:ext cx="7505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1. 2018</a:t>
            </a:r>
            <a:r>
              <a:rPr lang="ko-KR" altLang="en-US" sz="2800" b="1" dirty="0">
                <a:solidFill>
                  <a:srgbClr val="FF0000"/>
                </a:solidFill>
              </a:rPr>
              <a:t>년 </a:t>
            </a:r>
            <a:r>
              <a:rPr lang="en-US" altLang="ko-KR" sz="2800" b="1" dirty="0">
                <a:solidFill>
                  <a:srgbClr val="FF0000"/>
                </a:solidFill>
              </a:rPr>
              <a:t>‘</a:t>
            </a:r>
            <a:r>
              <a:rPr lang="ko-KR" altLang="en-US" sz="2800" b="1" dirty="0">
                <a:solidFill>
                  <a:srgbClr val="FF0000"/>
                </a:solidFill>
              </a:rPr>
              <a:t>제주 난민</a:t>
            </a:r>
            <a:r>
              <a:rPr lang="en-US" altLang="ko-KR" sz="2800" b="1" dirty="0">
                <a:solidFill>
                  <a:srgbClr val="FF0000"/>
                </a:solidFill>
              </a:rPr>
              <a:t>’</a:t>
            </a:r>
            <a:r>
              <a:rPr lang="ko-KR" altLang="en-US" sz="2800" b="1" dirty="0">
                <a:solidFill>
                  <a:srgbClr val="FF0000"/>
                </a:solidFill>
              </a:rPr>
              <a:t>은 언론에서 어떻게 </a:t>
            </a:r>
            <a:r>
              <a:rPr lang="ko-KR" altLang="en-US" sz="2800" b="1" dirty="0" err="1">
                <a:solidFill>
                  <a:srgbClr val="FF0000"/>
                </a:solidFill>
              </a:rPr>
              <a:t>다루어졌나</a:t>
            </a:r>
            <a:r>
              <a:rPr lang="en-US" altLang="ko-KR" sz="2800" b="1" dirty="0">
                <a:solidFill>
                  <a:srgbClr val="FF0000"/>
                </a:solidFill>
              </a:rPr>
              <a:t>?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052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분석 사례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DA76E8E-D69F-4447-AE4A-02916724A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880" y="1074120"/>
            <a:ext cx="5704839" cy="578387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45AA033-184D-48C7-8EDD-CAC640F8297A}"/>
              </a:ext>
            </a:extLst>
          </p:cNvPr>
          <p:cNvSpPr/>
          <p:nvPr/>
        </p:nvSpPr>
        <p:spPr>
          <a:xfrm>
            <a:off x="3484880" y="1503680"/>
            <a:ext cx="4241800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F51316B-2E8C-4853-A107-3FB7A89288D1}"/>
              </a:ext>
            </a:extLst>
          </p:cNvPr>
          <p:cNvCxnSpPr>
            <a:cxnSpLocks/>
          </p:cNvCxnSpPr>
          <p:nvPr/>
        </p:nvCxnSpPr>
        <p:spPr>
          <a:xfrm>
            <a:off x="7711440" y="1766332"/>
            <a:ext cx="17373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D891DC-4BED-4F7A-894D-CCE07B1E35F7}"/>
              </a:ext>
            </a:extLst>
          </p:cNvPr>
          <p:cNvSpPr txBox="1"/>
          <p:nvPr/>
        </p:nvSpPr>
        <p:spPr>
          <a:xfrm>
            <a:off x="9448800" y="1537732"/>
            <a:ext cx="264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FF0000"/>
                </a:solidFill>
              </a:rPr>
              <a:t>기본검색어</a:t>
            </a:r>
            <a:r>
              <a:rPr lang="en-US" altLang="ko-KR" sz="2400" b="1" dirty="0">
                <a:solidFill>
                  <a:srgbClr val="FF0000"/>
                </a:solidFill>
              </a:rPr>
              <a:t>: </a:t>
            </a:r>
            <a:r>
              <a:rPr lang="ko-KR" altLang="en-US" sz="2400" b="1" dirty="0">
                <a:solidFill>
                  <a:srgbClr val="FF0000"/>
                </a:solidFill>
              </a:rPr>
              <a:t>난민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4A12C3-18F6-4F1A-A75F-B7C2D4B71DCC}"/>
              </a:ext>
            </a:extLst>
          </p:cNvPr>
          <p:cNvSpPr/>
          <p:nvPr/>
        </p:nvSpPr>
        <p:spPr>
          <a:xfrm>
            <a:off x="3484880" y="2026900"/>
            <a:ext cx="2976880" cy="429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0C683AD-5513-48EE-AEE9-5340A9FEA30B}"/>
              </a:ext>
            </a:extLst>
          </p:cNvPr>
          <p:cNvCxnSpPr>
            <a:cxnSpLocks/>
          </p:cNvCxnSpPr>
          <p:nvPr/>
        </p:nvCxnSpPr>
        <p:spPr>
          <a:xfrm>
            <a:off x="6461760" y="2177812"/>
            <a:ext cx="29870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C7E236-BC59-4BEE-BEA0-63A6ED91ACD0}"/>
              </a:ext>
            </a:extLst>
          </p:cNvPr>
          <p:cNvSpPr txBox="1"/>
          <p:nvPr/>
        </p:nvSpPr>
        <p:spPr>
          <a:xfrm>
            <a:off x="9453880" y="2010846"/>
            <a:ext cx="264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기간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언론사 설정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E84459-601F-46CC-991F-32D081009A7B}"/>
              </a:ext>
            </a:extLst>
          </p:cNvPr>
          <p:cNvSpPr/>
          <p:nvPr/>
        </p:nvSpPr>
        <p:spPr>
          <a:xfrm>
            <a:off x="3604259" y="5308600"/>
            <a:ext cx="2976880" cy="429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A4B6C7-05B2-4B2F-AFC9-81DABBB0A0BE}"/>
              </a:ext>
            </a:extLst>
          </p:cNvPr>
          <p:cNvCxnSpPr>
            <a:cxnSpLocks/>
          </p:cNvCxnSpPr>
          <p:nvPr/>
        </p:nvCxnSpPr>
        <p:spPr>
          <a:xfrm>
            <a:off x="6565899" y="5521871"/>
            <a:ext cx="28829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AB3558-2D22-4B28-BCFF-97B8DECEB1C2}"/>
              </a:ext>
            </a:extLst>
          </p:cNvPr>
          <p:cNvSpPr txBox="1"/>
          <p:nvPr/>
        </p:nvSpPr>
        <p:spPr>
          <a:xfrm>
            <a:off x="9448800" y="5276494"/>
            <a:ext cx="264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FF0000"/>
                </a:solidFill>
              </a:rPr>
              <a:t>추가검색어</a:t>
            </a:r>
            <a:r>
              <a:rPr lang="ko-KR" altLang="en-US" sz="2400" b="1" dirty="0">
                <a:solidFill>
                  <a:srgbClr val="FF0000"/>
                </a:solidFill>
              </a:rPr>
              <a:t> 입력</a:t>
            </a:r>
          </a:p>
        </p:txBody>
      </p:sp>
    </p:spTree>
    <p:extLst>
      <p:ext uri="{BB962C8B-B14F-4D97-AF65-F5344CB8AC3E}">
        <p14:creationId xmlns:p14="http://schemas.microsoft.com/office/powerpoint/2010/main" val="499153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검색 결과확인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301D17-78B7-48EF-8F4D-909B54C88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40" y="1236206"/>
            <a:ext cx="8158480" cy="4006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1102AC-24FC-45DF-A192-A744FE9F3801}"/>
              </a:ext>
            </a:extLst>
          </p:cNvPr>
          <p:cNvSpPr txBox="1"/>
          <p:nvPr/>
        </p:nvSpPr>
        <p:spPr>
          <a:xfrm>
            <a:off x="3977640" y="5440680"/>
            <a:ext cx="7650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검색기간 중</a:t>
            </a:r>
            <a:endParaRPr lang="en-US" altLang="ko-KR" sz="2000" dirty="0"/>
          </a:p>
          <a:p>
            <a:r>
              <a:rPr lang="ko-KR" altLang="en-US" sz="2000" dirty="0"/>
              <a:t>제주 </a:t>
            </a:r>
            <a:r>
              <a:rPr lang="ko-KR" altLang="en-US" sz="2000" dirty="0" err="1"/>
              <a:t>지역지</a:t>
            </a:r>
            <a:r>
              <a:rPr lang="ko-KR" altLang="en-US" sz="2000" dirty="0"/>
              <a:t> 총 </a:t>
            </a:r>
            <a:r>
              <a:rPr lang="en-US" altLang="ko-KR" sz="2000" dirty="0">
                <a:solidFill>
                  <a:srgbClr val="FF0000"/>
                </a:solidFill>
              </a:rPr>
              <a:t>199</a:t>
            </a:r>
            <a:r>
              <a:rPr lang="ko-KR" altLang="en-US" sz="2000" dirty="0"/>
              <a:t>건의 기사검색 </a:t>
            </a:r>
            <a:r>
              <a:rPr lang="en-US" altLang="ko-KR" sz="2000" dirty="0"/>
              <a:t>(</a:t>
            </a:r>
            <a:r>
              <a:rPr lang="ko-KR" altLang="en-US" sz="2000" dirty="0"/>
              <a:t>제민일보 </a:t>
            </a:r>
            <a:r>
              <a:rPr lang="en-US" altLang="ko-KR" sz="2000" dirty="0">
                <a:solidFill>
                  <a:srgbClr val="FF0000"/>
                </a:solidFill>
              </a:rPr>
              <a:t>77</a:t>
            </a:r>
            <a:r>
              <a:rPr lang="en-US" altLang="ko-KR" sz="2000" dirty="0"/>
              <a:t>, </a:t>
            </a:r>
            <a:r>
              <a:rPr lang="ko-KR" altLang="en-US" sz="2000" dirty="0"/>
              <a:t>한라일보 </a:t>
            </a:r>
            <a:r>
              <a:rPr lang="en-US" altLang="ko-KR" sz="2000" dirty="0">
                <a:solidFill>
                  <a:srgbClr val="FF0000"/>
                </a:solidFill>
              </a:rPr>
              <a:t>122)</a:t>
            </a:r>
          </a:p>
          <a:p>
            <a:r>
              <a:rPr lang="ko-KR" altLang="en-US" sz="2000" dirty="0"/>
              <a:t>정치 </a:t>
            </a:r>
            <a:r>
              <a:rPr lang="en-US" altLang="ko-KR" sz="2000" dirty="0">
                <a:solidFill>
                  <a:srgbClr val="FF0000"/>
                </a:solidFill>
              </a:rPr>
              <a:t>21</a:t>
            </a:r>
            <a:r>
              <a:rPr lang="en-US" altLang="ko-KR" sz="2000" dirty="0"/>
              <a:t>, </a:t>
            </a:r>
            <a:r>
              <a:rPr lang="ko-KR" altLang="en-US" sz="2000" dirty="0"/>
              <a:t>경제 </a:t>
            </a:r>
            <a:r>
              <a:rPr lang="en-US" altLang="ko-KR" sz="2000" dirty="0">
                <a:solidFill>
                  <a:srgbClr val="FF0000"/>
                </a:solidFill>
              </a:rPr>
              <a:t>19</a:t>
            </a:r>
            <a:r>
              <a:rPr lang="en-US" altLang="ko-KR" sz="2000" dirty="0"/>
              <a:t>, </a:t>
            </a:r>
            <a:r>
              <a:rPr lang="ko-KR" altLang="en-US" sz="2000" dirty="0"/>
              <a:t>사회 </a:t>
            </a:r>
            <a:r>
              <a:rPr lang="en-US" altLang="ko-KR" sz="2000" dirty="0">
                <a:solidFill>
                  <a:srgbClr val="FF0000"/>
                </a:solidFill>
              </a:rPr>
              <a:t>36</a:t>
            </a:r>
            <a:r>
              <a:rPr lang="en-US" altLang="ko-KR" sz="2000" dirty="0"/>
              <a:t>, </a:t>
            </a:r>
            <a:r>
              <a:rPr lang="ko-KR" altLang="en-US" sz="2000" dirty="0"/>
              <a:t>문화 </a:t>
            </a:r>
            <a:r>
              <a:rPr lang="en-US" altLang="ko-KR" sz="2000" dirty="0">
                <a:solidFill>
                  <a:srgbClr val="FF0000"/>
                </a:solidFill>
              </a:rPr>
              <a:t>35</a:t>
            </a:r>
            <a:r>
              <a:rPr lang="en-US" altLang="ko-KR" sz="2000" dirty="0"/>
              <a:t>, </a:t>
            </a:r>
            <a:r>
              <a:rPr lang="ko-KR" altLang="en-US" sz="2000" dirty="0"/>
              <a:t>국제 </a:t>
            </a:r>
            <a:r>
              <a:rPr lang="en-US" altLang="ko-KR" sz="2000" dirty="0">
                <a:solidFill>
                  <a:srgbClr val="FF0000"/>
                </a:solidFill>
              </a:rPr>
              <a:t>47</a:t>
            </a:r>
            <a:r>
              <a:rPr lang="en-US" altLang="ko-KR" sz="2000" dirty="0"/>
              <a:t>, </a:t>
            </a:r>
            <a:r>
              <a:rPr lang="ko-KR" altLang="en-US" sz="2000" dirty="0"/>
              <a:t>지역 </a:t>
            </a:r>
            <a:r>
              <a:rPr lang="en-US" altLang="ko-KR" sz="2000" dirty="0">
                <a:solidFill>
                  <a:srgbClr val="FF0000"/>
                </a:solidFill>
              </a:rPr>
              <a:t>153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00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검색 결과확인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102AC-24FC-45DF-A192-A744FE9F3801}"/>
              </a:ext>
            </a:extLst>
          </p:cNvPr>
          <p:cNvSpPr txBox="1"/>
          <p:nvPr/>
        </p:nvSpPr>
        <p:spPr>
          <a:xfrm>
            <a:off x="3977640" y="5440680"/>
            <a:ext cx="765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같은 기간</a:t>
            </a:r>
            <a:endParaRPr lang="en-US" altLang="ko-KR" sz="2000" dirty="0"/>
          </a:p>
          <a:p>
            <a:r>
              <a:rPr lang="ko-KR" altLang="en-US" sz="2000" dirty="0" err="1"/>
              <a:t>중앙지</a:t>
            </a:r>
            <a:r>
              <a:rPr lang="ko-KR" altLang="en-US" sz="2000" dirty="0"/>
              <a:t> </a:t>
            </a:r>
            <a:r>
              <a:rPr lang="en-US" altLang="ko-KR" sz="2000" dirty="0">
                <a:solidFill>
                  <a:srgbClr val="FF0000"/>
                </a:solidFill>
              </a:rPr>
              <a:t>11</a:t>
            </a:r>
            <a:r>
              <a:rPr lang="ko-KR" altLang="en-US" sz="2000" dirty="0"/>
              <a:t>곳</a:t>
            </a:r>
            <a:r>
              <a:rPr lang="en-US" altLang="ko-KR" sz="2000" dirty="0"/>
              <a:t>,</a:t>
            </a:r>
            <a:r>
              <a:rPr lang="ko-KR" altLang="en-US" sz="2000" dirty="0"/>
              <a:t> 총 </a:t>
            </a:r>
            <a:r>
              <a:rPr lang="en-US" altLang="ko-KR" sz="2000" dirty="0">
                <a:solidFill>
                  <a:srgbClr val="FF0000"/>
                </a:solidFill>
              </a:rPr>
              <a:t>722</a:t>
            </a:r>
            <a:r>
              <a:rPr lang="ko-KR" altLang="en-US" sz="2000" dirty="0"/>
              <a:t>건 기사검색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D57807-E32F-42E2-BBA1-081C7B2B0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1" y="1315721"/>
            <a:ext cx="7879080" cy="388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58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검색 결과확인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102AC-24FC-45DF-A192-A744FE9F3801}"/>
              </a:ext>
            </a:extLst>
          </p:cNvPr>
          <p:cNvSpPr txBox="1"/>
          <p:nvPr/>
        </p:nvSpPr>
        <p:spPr>
          <a:xfrm>
            <a:off x="3977640" y="5440680"/>
            <a:ext cx="765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같은 기간</a:t>
            </a:r>
            <a:endParaRPr lang="en-US" altLang="ko-KR" sz="2000" dirty="0"/>
          </a:p>
          <a:p>
            <a:r>
              <a:rPr lang="ko-KR" altLang="en-US" sz="2000" dirty="0"/>
              <a:t>방송사 </a:t>
            </a:r>
            <a:r>
              <a:rPr lang="en-US" altLang="ko-KR" sz="2000" dirty="0">
                <a:solidFill>
                  <a:srgbClr val="FF0000"/>
                </a:solidFill>
              </a:rPr>
              <a:t>5</a:t>
            </a:r>
            <a:r>
              <a:rPr lang="ko-KR" altLang="en-US" sz="2000" dirty="0"/>
              <a:t>곳</a:t>
            </a:r>
            <a:r>
              <a:rPr lang="en-US" altLang="ko-KR" sz="2000" dirty="0"/>
              <a:t>,</a:t>
            </a:r>
            <a:r>
              <a:rPr lang="ko-KR" altLang="en-US" sz="2000" dirty="0"/>
              <a:t> 총 </a:t>
            </a:r>
            <a:r>
              <a:rPr lang="en-US" altLang="ko-KR" sz="2000" dirty="0">
                <a:solidFill>
                  <a:srgbClr val="FF0000"/>
                </a:solidFill>
              </a:rPr>
              <a:t>231</a:t>
            </a:r>
            <a:r>
              <a:rPr lang="ko-KR" altLang="en-US" sz="2000" dirty="0"/>
              <a:t>건 기사검색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D57807-E32F-42E2-BBA1-081C7B2B0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1" y="1315721"/>
            <a:ext cx="7879080" cy="388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64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검색 결과확인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102AC-24FC-45DF-A192-A744FE9F3801}"/>
              </a:ext>
            </a:extLst>
          </p:cNvPr>
          <p:cNvSpPr txBox="1"/>
          <p:nvPr/>
        </p:nvSpPr>
        <p:spPr>
          <a:xfrm>
            <a:off x="3977640" y="5440680"/>
            <a:ext cx="765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같은 기간</a:t>
            </a:r>
            <a:endParaRPr lang="en-US" altLang="ko-KR" sz="2000" dirty="0"/>
          </a:p>
          <a:p>
            <a:r>
              <a:rPr lang="ko-KR" altLang="en-US" sz="2000" dirty="0"/>
              <a:t>지역종합지 </a:t>
            </a:r>
            <a:r>
              <a:rPr lang="en-US" altLang="ko-KR" sz="2000" dirty="0">
                <a:solidFill>
                  <a:srgbClr val="FF0000"/>
                </a:solidFill>
              </a:rPr>
              <a:t>26</a:t>
            </a:r>
            <a:r>
              <a:rPr lang="ko-KR" altLang="en-US" sz="2000" dirty="0"/>
              <a:t>곳</a:t>
            </a:r>
            <a:r>
              <a:rPr lang="en-US" altLang="ko-KR" sz="2000" dirty="0"/>
              <a:t>,</a:t>
            </a:r>
            <a:r>
              <a:rPr lang="ko-KR" altLang="en-US" sz="2000" dirty="0"/>
              <a:t> 총 </a:t>
            </a:r>
            <a:r>
              <a:rPr lang="en-US" altLang="ko-KR" sz="2000" dirty="0">
                <a:solidFill>
                  <a:srgbClr val="FF0000"/>
                </a:solidFill>
              </a:rPr>
              <a:t>106</a:t>
            </a:r>
            <a:r>
              <a:rPr lang="ko-KR" altLang="en-US" sz="2000" dirty="0"/>
              <a:t>건 기사검색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D57807-E32F-42E2-BBA1-081C7B2B0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1" y="1315721"/>
            <a:ext cx="7879080" cy="388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13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102AC-24FC-45DF-A192-A744FE9F3801}"/>
              </a:ext>
            </a:extLst>
          </p:cNvPr>
          <p:cNvSpPr txBox="1"/>
          <p:nvPr/>
        </p:nvSpPr>
        <p:spPr>
          <a:xfrm>
            <a:off x="3977640" y="5977537"/>
            <a:ext cx="765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동일 조건 생성을 위해 </a:t>
            </a:r>
            <a:r>
              <a:rPr lang="ko-KR" altLang="en-US" sz="2000" dirty="0">
                <a:solidFill>
                  <a:srgbClr val="FF0000"/>
                </a:solidFill>
              </a:rPr>
              <a:t>총 검색기사 수 </a:t>
            </a:r>
            <a:r>
              <a:rPr lang="en-US" altLang="ko-KR" sz="2000" dirty="0">
                <a:solidFill>
                  <a:srgbClr val="FF0000"/>
                </a:solidFill>
              </a:rPr>
              <a:t>/ </a:t>
            </a:r>
            <a:r>
              <a:rPr lang="ko-KR" altLang="en-US" sz="2000" dirty="0">
                <a:solidFill>
                  <a:srgbClr val="FF0000"/>
                </a:solidFill>
              </a:rPr>
              <a:t>해당 언론사수</a:t>
            </a:r>
            <a:r>
              <a:rPr lang="ko-KR" altLang="en-US" sz="2000" dirty="0"/>
              <a:t>로 환산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6BE867-55B9-45A6-8650-A0CD53E13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40" y="1114761"/>
            <a:ext cx="7632848" cy="469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0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분석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E6A78DF0-522D-494C-A573-0D17941A0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40" y="1236205"/>
            <a:ext cx="8011160" cy="507089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D572B6-261F-46BB-B5CB-A37EB3322EA4}"/>
              </a:ext>
            </a:extLst>
          </p:cNvPr>
          <p:cNvSpPr/>
          <p:nvPr/>
        </p:nvSpPr>
        <p:spPr>
          <a:xfrm>
            <a:off x="6888480" y="2057400"/>
            <a:ext cx="1752600" cy="868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D35630-8FEE-4189-90B6-7CD7CA0CA0CF}"/>
              </a:ext>
            </a:extLst>
          </p:cNvPr>
          <p:cNvSpPr/>
          <p:nvPr/>
        </p:nvSpPr>
        <p:spPr>
          <a:xfrm>
            <a:off x="4701370" y="4282439"/>
            <a:ext cx="3528229" cy="1339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0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분석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10CE72F-D2D4-46CB-928C-EB72506FE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616" y="1333348"/>
            <a:ext cx="8148384" cy="49686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CE3138-1D4B-4D70-8488-8344342BC307}"/>
              </a:ext>
            </a:extLst>
          </p:cNvPr>
          <p:cNvSpPr/>
          <p:nvPr/>
        </p:nvSpPr>
        <p:spPr>
          <a:xfrm>
            <a:off x="3734624" y="3277564"/>
            <a:ext cx="7814434" cy="2448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467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2C40AB-7C30-4908-A368-BE8EEA07B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792" y="1410555"/>
            <a:ext cx="7462863" cy="22176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AA0EF50-42AE-4FAA-B03C-03611275147C}"/>
              </a:ext>
            </a:extLst>
          </p:cNvPr>
          <p:cNvSpPr/>
          <p:nvPr/>
        </p:nvSpPr>
        <p:spPr>
          <a:xfrm>
            <a:off x="6308615" y="1980620"/>
            <a:ext cx="1158729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1651AC-347B-47E3-BCB1-4FE193FB4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792" y="3858827"/>
            <a:ext cx="7366208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01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빅카인즈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612055" y="1442720"/>
            <a:ext cx="209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넌 정체가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뭐니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406A51-1AE7-49C2-84E1-8F14E96A4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09" y="528320"/>
            <a:ext cx="4149208" cy="587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014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분석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61C01F-3CA9-46DA-89C0-565837B3B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40" y="1153102"/>
            <a:ext cx="8064896" cy="1818698"/>
          </a:xfrm>
          <a:prstGeom prst="rect">
            <a:avLst/>
          </a:prstGeom>
        </p:spPr>
      </p:pic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3B10196A-EF53-4135-8FAB-0673422289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671997"/>
              </p:ext>
            </p:extLst>
          </p:nvPr>
        </p:nvGraphicFramePr>
        <p:xfrm>
          <a:off x="4062472" y="3092658"/>
          <a:ext cx="7416824" cy="2789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768C3A7-B399-4847-A3D9-689962795EE7}"/>
              </a:ext>
            </a:extLst>
          </p:cNvPr>
          <p:cNvSpPr txBox="1"/>
          <p:nvPr/>
        </p:nvSpPr>
        <p:spPr>
          <a:xfrm>
            <a:off x="4574221" y="6107193"/>
            <a:ext cx="654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과정을 반복하여 </a:t>
            </a:r>
            <a:r>
              <a:rPr lang="ko-KR" altLang="en-US" dirty="0" err="1"/>
              <a:t>중앙지</a:t>
            </a:r>
            <a:r>
              <a:rPr lang="en-US" altLang="ko-KR" dirty="0"/>
              <a:t>, </a:t>
            </a:r>
            <a:r>
              <a:rPr lang="ko-KR" altLang="en-US" dirty="0"/>
              <a:t>방송사</a:t>
            </a:r>
            <a:r>
              <a:rPr lang="en-US" altLang="ko-KR" dirty="0"/>
              <a:t>, </a:t>
            </a:r>
            <a:r>
              <a:rPr lang="ko-KR" altLang="en-US" dirty="0"/>
              <a:t>지역종합지의 데이터도 검색</a:t>
            </a:r>
          </a:p>
        </p:txBody>
      </p:sp>
    </p:spTree>
    <p:extLst>
      <p:ext uri="{BB962C8B-B14F-4D97-AF65-F5344CB8AC3E}">
        <p14:creationId xmlns:p14="http://schemas.microsoft.com/office/powerpoint/2010/main" val="3997279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분석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51D756B2-CE49-45EE-B698-279AB05E5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77" y="1236206"/>
            <a:ext cx="6980525" cy="479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75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분석</a:t>
            </a:r>
          </a:p>
        </p:txBody>
      </p:sp>
      <p:pic>
        <p:nvPicPr>
          <p:cNvPr id="8" name="그림 7" descr="하늘, 사람, 공, 때리는이(가) 표시된 사진&#10;&#10;자동 생성된 설명">
            <a:extLst>
              <a:ext uri="{FF2B5EF4-FFF2-40B4-BE49-F238E27FC236}">
                <a16:creationId xmlns:a16="http://schemas.microsoft.com/office/drawing/2014/main" id="{A4D78363-7E43-4241-8B14-CE2175C95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044" y="1510657"/>
            <a:ext cx="2750875" cy="1242073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AAEACBAD-E372-4B45-82FD-952E00C5E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56" y="1510657"/>
            <a:ext cx="2376056" cy="10623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A67861-9614-491B-AACF-7A6AC3827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17" y="3408448"/>
            <a:ext cx="4244708" cy="22633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57D0ADA-AF2F-48C8-9EEA-458A03E30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484" y="2752731"/>
            <a:ext cx="1989027" cy="30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97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분석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74B536C-7B30-4C98-857D-96CCD1078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55" y="1625022"/>
            <a:ext cx="7868920" cy="480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34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분석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8D87C81-641A-484F-A0D8-68AC8DC11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678" y="2243984"/>
            <a:ext cx="4320644" cy="438944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0EC480F-D5AE-48B6-8DCC-67C66FCD40E6}"/>
              </a:ext>
            </a:extLst>
          </p:cNvPr>
          <p:cNvSpPr/>
          <p:nvPr/>
        </p:nvSpPr>
        <p:spPr>
          <a:xfrm>
            <a:off x="6400055" y="5013380"/>
            <a:ext cx="1677145" cy="381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C0D73D8-2211-470F-B0EB-F2A6FC372399}"/>
              </a:ext>
            </a:extLst>
          </p:cNvPr>
          <p:cNvCxnSpPr>
            <a:cxnSpLocks/>
          </p:cNvCxnSpPr>
          <p:nvPr/>
        </p:nvCxnSpPr>
        <p:spPr>
          <a:xfrm flipV="1">
            <a:off x="8077200" y="4572000"/>
            <a:ext cx="548640" cy="4413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DAB32C2C-CDDF-4D45-A68E-31C5C07D6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404" y="1727487"/>
            <a:ext cx="2874675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8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분석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94C21AB-A89D-453D-BD94-6D53E9B40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40" y="1074121"/>
            <a:ext cx="3663016" cy="5616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3593EF-D17A-4288-9B84-717C593375FE}"/>
              </a:ext>
            </a:extLst>
          </p:cNvPr>
          <p:cNvSpPr txBox="1"/>
          <p:nvPr/>
        </p:nvSpPr>
        <p:spPr>
          <a:xfrm>
            <a:off x="7916328" y="1236206"/>
            <a:ext cx="3744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</a:rPr>
              <a:t>옆의 그림에서 보듯이 다운로드 받은 엑셀파일은 관계도를 구성하는 세 개의 요소를 모두 포함</a:t>
            </a:r>
            <a:endParaRPr lang="en-US" altLang="ko-KR" dirty="0">
              <a:solidFill>
                <a:srgbClr val="002060"/>
              </a:solidFill>
            </a:endParaRPr>
          </a:p>
          <a:p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</a:rPr>
              <a:t>인물 </a:t>
            </a:r>
            <a:r>
              <a:rPr lang="en-US" altLang="ko-KR" dirty="0">
                <a:solidFill>
                  <a:srgbClr val="002060"/>
                </a:solidFill>
              </a:rPr>
              <a:t>= PERSON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 dirty="0">
                <a:solidFill>
                  <a:srgbClr val="002060"/>
                </a:solidFill>
              </a:rPr>
              <a:t>기관 </a:t>
            </a:r>
            <a:r>
              <a:rPr lang="en-US" altLang="ko-KR" dirty="0">
                <a:solidFill>
                  <a:srgbClr val="002060"/>
                </a:solidFill>
              </a:rPr>
              <a:t>= ORGNIZATION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ko-KR" altLang="en-US" dirty="0">
                <a:solidFill>
                  <a:srgbClr val="002060"/>
                </a:solidFill>
              </a:rPr>
              <a:t>장소 </a:t>
            </a:r>
            <a:r>
              <a:rPr lang="en-US" altLang="ko-KR" dirty="0">
                <a:solidFill>
                  <a:srgbClr val="002060"/>
                </a:solidFill>
              </a:rPr>
              <a:t>= LOCATION</a:t>
            </a:r>
          </a:p>
          <a:p>
            <a:endParaRPr lang="en-US" altLang="ko-KR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2060"/>
                </a:solidFill>
              </a:rPr>
              <a:t>원하는 분석을 위해 특정 요소를 </a:t>
            </a:r>
            <a:r>
              <a:rPr lang="ko-KR" altLang="en-US" dirty="0" err="1">
                <a:solidFill>
                  <a:srgbClr val="002060"/>
                </a:solidFill>
              </a:rPr>
              <a:t>분리하여햐</a:t>
            </a:r>
            <a:r>
              <a:rPr lang="ko-KR" altLang="en-US" dirty="0">
                <a:solidFill>
                  <a:srgbClr val="002060"/>
                </a:solidFill>
              </a:rPr>
              <a:t> 하며 이 같은 작업은 엑셀을 이용하여 수행 가능함</a:t>
            </a:r>
            <a:br>
              <a:rPr lang="en-US" altLang="ko-KR" dirty="0"/>
            </a:b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2909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CD87B8-6808-4F48-9121-128D02869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750" y="1452880"/>
            <a:ext cx="7620660" cy="2933954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359B90C-5B76-4231-82A5-496C36E08D33}"/>
              </a:ext>
            </a:extLst>
          </p:cNvPr>
          <p:cNvSpPr/>
          <p:nvPr/>
        </p:nvSpPr>
        <p:spPr>
          <a:xfrm>
            <a:off x="5574824" y="2893040"/>
            <a:ext cx="792088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21B625-DD24-49DD-A0C2-62E5E9040657}"/>
              </a:ext>
            </a:extLst>
          </p:cNvPr>
          <p:cNvSpPr/>
          <p:nvPr/>
        </p:nvSpPr>
        <p:spPr>
          <a:xfrm>
            <a:off x="9103216" y="1668904"/>
            <a:ext cx="648072" cy="864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DF4AD-28B7-4689-8AEF-7AC1499231CC}"/>
              </a:ext>
            </a:extLst>
          </p:cNvPr>
          <p:cNvSpPr txBox="1"/>
          <p:nvPr/>
        </p:nvSpPr>
        <p:spPr>
          <a:xfrm>
            <a:off x="4278680" y="4765248"/>
            <a:ext cx="3627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002060"/>
                </a:solidFill>
              </a:rPr>
              <a:t>Category</a:t>
            </a:r>
            <a:r>
              <a:rPr lang="ko-KR" altLang="en-US" dirty="0">
                <a:solidFill>
                  <a:srgbClr val="002060"/>
                </a:solidFill>
              </a:rPr>
              <a:t>가 있는 </a:t>
            </a:r>
            <a:r>
              <a:rPr lang="en-US" altLang="ko-KR" dirty="0">
                <a:solidFill>
                  <a:srgbClr val="002060"/>
                </a:solidFill>
              </a:rPr>
              <a:t>C</a:t>
            </a:r>
            <a:r>
              <a:rPr lang="ko-KR" altLang="en-US" dirty="0">
                <a:solidFill>
                  <a:srgbClr val="002060"/>
                </a:solidFill>
              </a:rPr>
              <a:t>행 선택</a:t>
            </a:r>
            <a:endParaRPr lang="en-US" altLang="ko-KR" dirty="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002060"/>
                </a:solidFill>
              </a:rPr>
              <a:t>데이터 창에서 필터 버튼 클릭</a:t>
            </a:r>
          </a:p>
        </p:txBody>
      </p:sp>
    </p:spTree>
    <p:extLst>
      <p:ext uri="{BB962C8B-B14F-4D97-AF65-F5344CB8AC3E}">
        <p14:creationId xmlns:p14="http://schemas.microsoft.com/office/powerpoint/2010/main" val="286574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분석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999316-F38D-448B-8E3C-603AC3B27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64" y="1442720"/>
            <a:ext cx="2704000" cy="1498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91FF74-E6C8-4A14-80F5-B24CA04DD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04" y="1442720"/>
            <a:ext cx="2704000" cy="33883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C83DFF-2D7B-4726-8A26-8BEB1E2EE714}"/>
              </a:ext>
            </a:extLst>
          </p:cNvPr>
          <p:cNvSpPr txBox="1"/>
          <p:nvPr/>
        </p:nvSpPr>
        <p:spPr>
          <a:xfrm>
            <a:off x="4335448" y="5115128"/>
            <a:ext cx="561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3. </a:t>
            </a:r>
            <a:r>
              <a:rPr lang="ko-KR" altLang="en-US" dirty="0" err="1">
                <a:solidFill>
                  <a:srgbClr val="002060"/>
                </a:solidFill>
              </a:rPr>
              <a:t>카테로리</a:t>
            </a:r>
            <a:r>
              <a:rPr lang="ko-KR" altLang="en-US" dirty="0">
                <a:solidFill>
                  <a:srgbClr val="002060"/>
                </a:solidFill>
              </a:rPr>
              <a:t> 행에 작은 화살표▼ 모양이 생성됨</a:t>
            </a:r>
            <a:endParaRPr lang="en-US" altLang="ko-KR" dirty="0">
              <a:solidFill>
                <a:srgbClr val="002060"/>
              </a:solidFill>
            </a:endParaRPr>
          </a:p>
          <a:p>
            <a:r>
              <a:rPr lang="en-US" altLang="ko-KR" dirty="0">
                <a:solidFill>
                  <a:srgbClr val="002060"/>
                </a:solidFill>
              </a:rPr>
              <a:t>4. </a:t>
            </a:r>
            <a:r>
              <a:rPr lang="ko-KR" altLang="en-US" dirty="0">
                <a:solidFill>
                  <a:srgbClr val="002060"/>
                </a:solidFill>
              </a:rPr>
              <a:t>클릭하여 새로운 창이 뜨면 특정요인</a:t>
            </a:r>
            <a:r>
              <a:rPr lang="en-US" altLang="ko-KR" dirty="0">
                <a:solidFill>
                  <a:srgbClr val="002060"/>
                </a:solidFill>
              </a:rPr>
              <a:t>(Person) </a:t>
            </a:r>
            <a:r>
              <a:rPr lang="ko-KR" altLang="en-US" dirty="0">
                <a:solidFill>
                  <a:srgbClr val="002060"/>
                </a:solidFill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028966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분석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41A0B1-7987-4953-80B0-F973CC58E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712" y="1117098"/>
            <a:ext cx="7992888" cy="28803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2D8505-D922-483B-A830-3F7704BA3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165" y="4069426"/>
            <a:ext cx="4861981" cy="21109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277089-3BF6-475B-9A69-4D35E07DC0BF}"/>
              </a:ext>
            </a:extLst>
          </p:cNvPr>
          <p:cNvSpPr txBox="1"/>
          <p:nvPr/>
        </p:nvSpPr>
        <p:spPr>
          <a:xfrm>
            <a:off x="3720704" y="6445690"/>
            <a:ext cx="678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데이터를 모두 선택한 후 정렬버튼을 클릭하여 내림차순 정렬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983BFAB-2673-4E51-AB2F-B74ACE6055B0}"/>
              </a:ext>
            </a:extLst>
          </p:cNvPr>
          <p:cNvSpPr/>
          <p:nvPr/>
        </p:nvSpPr>
        <p:spPr>
          <a:xfrm>
            <a:off x="3792712" y="2845290"/>
            <a:ext cx="3600400" cy="12961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856925-A308-4402-8A53-D896BEE5B4AD}"/>
              </a:ext>
            </a:extLst>
          </p:cNvPr>
          <p:cNvSpPr/>
          <p:nvPr/>
        </p:nvSpPr>
        <p:spPr>
          <a:xfrm>
            <a:off x="9625360" y="1333122"/>
            <a:ext cx="792088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EED9C2-82EC-4C1C-B80B-820D77E51979}"/>
              </a:ext>
            </a:extLst>
          </p:cNvPr>
          <p:cNvSpPr/>
          <p:nvPr/>
        </p:nvSpPr>
        <p:spPr>
          <a:xfrm>
            <a:off x="8401223" y="4652638"/>
            <a:ext cx="1890931" cy="424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904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분석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93219DB-EDBA-45F0-9C50-0D25C0527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176" y="1052736"/>
            <a:ext cx="8352928" cy="4752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3B89DE-D23D-4A13-A0DD-0DF9E505A2AD}"/>
              </a:ext>
            </a:extLst>
          </p:cNvPr>
          <p:cNvSpPr txBox="1"/>
          <p:nvPr/>
        </p:nvSpPr>
        <p:spPr>
          <a:xfrm>
            <a:off x="3899208" y="6165304"/>
            <a:ext cx="614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같은 작업을 반복하여 언론사 별 주요 언급 인물을 비교함</a:t>
            </a:r>
          </a:p>
        </p:txBody>
      </p:sp>
    </p:spTree>
    <p:extLst>
      <p:ext uri="{BB962C8B-B14F-4D97-AF65-F5344CB8AC3E}">
        <p14:creationId xmlns:p14="http://schemas.microsoft.com/office/powerpoint/2010/main" val="135720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빅카인즈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612055" y="1442720"/>
            <a:ext cx="209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넌 정체가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뭐니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FD00820-132C-47B8-82BA-8F0059D50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881" y="2003936"/>
            <a:ext cx="8707120" cy="285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35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59693A-746F-4B89-A992-4695FC265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61" y="1192252"/>
            <a:ext cx="8037339" cy="36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7FCDA1-767A-42AE-A230-2EF1D5BE859F}"/>
              </a:ext>
            </a:extLst>
          </p:cNvPr>
          <p:cNvSpPr txBox="1"/>
          <p:nvPr/>
        </p:nvSpPr>
        <p:spPr>
          <a:xfrm>
            <a:off x="4136299" y="5008676"/>
            <a:ext cx="77332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빅카인즈에서</a:t>
            </a:r>
            <a:r>
              <a:rPr lang="ko-KR" altLang="en-US" dirty="0"/>
              <a:t> 제공되는 분류</a:t>
            </a:r>
            <a:r>
              <a:rPr lang="en-US" altLang="ko-KR" dirty="0"/>
              <a:t>, </a:t>
            </a:r>
            <a:r>
              <a:rPr lang="ko-KR" altLang="en-US" dirty="0"/>
              <a:t>분석시스템을 이용하여 추가적인 분석 가능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뉴스내 인용문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통합분류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사건</a:t>
            </a:r>
            <a:r>
              <a:rPr lang="en-US" altLang="ko-KR" dirty="0"/>
              <a:t>/</a:t>
            </a:r>
            <a:r>
              <a:rPr lang="ko-KR" altLang="en-US" dirty="0"/>
              <a:t>사고분류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C8E567-09D1-498C-963E-C9459AC58BF5}"/>
              </a:ext>
            </a:extLst>
          </p:cNvPr>
          <p:cNvSpPr/>
          <p:nvPr/>
        </p:nvSpPr>
        <p:spPr>
          <a:xfrm>
            <a:off x="6296539" y="1289720"/>
            <a:ext cx="965405" cy="406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CAB390-DA49-459E-AC57-97DBAB8B0447}"/>
              </a:ext>
            </a:extLst>
          </p:cNvPr>
          <p:cNvSpPr/>
          <p:nvPr/>
        </p:nvSpPr>
        <p:spPr>
          <a:xfrm>
            <a:off x="4280315" y="2776428"/>
            <a:ext cx="1158486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4AE453-E693-40C8-9311-CBD944853F02}"/>
              </a:ext>
            </a:extLst>
          </p:cNvPr>
          <p:cNvSpPr/>
          <p:nvPr/>
        </p:nvSpPr>
        <p:spPr>
          <a:xfrm>
            <a:off x="4285000" y="4144580"/>
            <a:ext cx="115848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846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분석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A43694A-C64D-468E-829A-D94A0320E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40" y="1236205"/>
            <a:ext cx="8011160" cy="50708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9CEB6FA-DBAA-4DB8-927E-0151DF419316}"/>
              </a:ext>
            </a:extLst>
          </p:cNvPr>
          <p:cNvSpPr/>
          <p:nvPr/>
        </p:nvSpPr>
        <p:spPr>
          <a:xfrm>
            <a:off x="3872803" y="2058364"/>
            <a:ext cx="1704868" cy="852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704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분석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73AF546B-4624-4F69-94C7-9DBC881E4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227" y="1236206"/>
            <a:ext cx="8374893" cy="2370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1B4989-A8BA-4F72-859C-69D85C6B8762}"/>
              </a:ext>
            </a:extLst>
          </p:cNvPr>
          <p:cNvSpPr txBox="1"/>
          <p:nvPr/>
        </p:nvSpPr>
        <p:spPr>
          <a:xfrm>
            <a:off x="3916680" y="4053840"/>
            <a:ext cx="7757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2060"/>
                </a:solidFill>
              </a:rPr>
              <a:t>뉴스식별자</a:t>
            </a:r>
            <a:r>
              <a:rPr lang="en-US" altLang="ko-KR" sz="2400" dirty="0">
                <a:solidFill>
                  <a:srgbClr val="002060"/>
                </a:solidFill>
              </a:rPr>
              <a:t>		</a:t>
            </a:r>
            <a:r>
              <a:rPr lang="ko-KR" altLang="en-US" sz="2400" dirty="0">
                <a:solidFill>
                  <a:srgbClr val="002060"/>
                </a:solidFill>
              </a:rPr>
              <a:t>일자</a:t>
            </a:r>
            <a:r>
              <a:rPr lang="en-US" altLang="ko-KR" sz="2400" dirty="0">
                <a:solidFill>
                  <a:srgbClr val="002060"/>
                </a:solidFill>
              </a:rPr>
              <a:t>			</a:t>
            </a:r>
            <a:r>
              <a:rPr lang="ko-KR" altLang="en-US" sz="2400" dirty="0">
                <a:solidFill>
                  <a:srgbClr val="002060"/>
                </a:solidFill>
              </a:rPr>
              <a:t>언론사</a:t>
            </a:r>
            <a:r>
              <a:rPr lang="en-US" altLang="ko-KR" sz="2400" dirty="0">
                <a:solidFill>
                  <a:srgbClr val="002060"/>
                </a:solidFill>
              </a:rPr>
              <a:t>	</a:t>
            </a:r>
          </a:p>
          <a:p>
            <a:r>
              <a:rPr lang="ko-KR" altLang="en-US" sz="2400" dirty="0">
                <a:solidFill>
                  <a:srgbClr val="002060"/>
                </a:solidFill>
              </a:rPr>
              <a:t>기고자</a:t>
            </a:r>
            <a:r>
              <a:rPr lang="en-US" altLang="ko-KR" sz="2400" dirty="0">
                <a:solidFill>
                  <a:srgbClr val="002060"/>
                </a:solidFill>
              </a:rPr>
              <a:t>		</a:t>
            </a:r>
            <a:r>
              <a:rPr lang="ko-KR" altLang="en-US" sz="2400" dirty="0">
                <a:solidFill>
                  <a:srgbClr val="002060"/>
                </a:solidFill>
              </a:rPr>
              <a:t>제목</a:t>
            </a:r>
            <a:r>
              <a:rPr lang="en-US" altLang="ko-KR" sz="2400" dirty="0">
                <a:solidFill>
                  <a:srgbClr val="002060"/>
                </a:solidFill>
              </a:rPr>
              <a:t>			</a:t>
            </a:r>
            <a:r>
              <a:rPr lang="ko-KR" altLang="en-US" sz="2400" dirty="0">
                <a:solidFill>
                  <a:srgbClr val="002060"/>
                </a:solidFill>
              </a:rPr>
              <a:t>통합분류</a:t>
            </a:r>
            <a:endParaRPr lang="en-US" altLang="ko-KR" sz="2400" dirty="0">
              <a:solidFill>
                <a:srgbClr val="002060"/>
              </a:solidFill>
            </a:endParaRPr>
          </a:p>
          <a:p>
            <a:r>
              <a:rPr lang="ko-KR" altLang="en-US" sz="2400" dirty="0">
                <a:solidFill>
                  <a:srgbClr val="002060"/>
                </a:solidFill>
              </a:rPr>
              <a:t>사건사고분류</a:t>
            </a:r>
            <a:r>
              <a:rPr lang="en-US" altLang="ko-KR" sz="2400" dirty="0">
                <a:solidFill>
                  <a:srgbClr val="002060"/>
                </a:solidFill>
              </a:rPr>
              <a:t>	</a:t>
            </a:r>
            <a:r>
              <a:rPr lang="ko-KR" altLang="en-US" sz="2400" dirty="0">
                <a:solidFill>
                  <a:srgbClr val="002060"/>
                </a:solidFill>
              </a:rPr>
              <a:t>인물</a:t>
            </a:r>
            <a:r>
              <a:rPr lang="en-US" altLang="ko-KR" sz="2400" dirty="0">
                <a:solidFill>
                  <a:srgbClr val="002060"/>
                </a:solidFill>
              </a:rPr>
              <a:t>			</a:t>
            </a:r>
            <a:r>
              <a:rPr lang="ko-KR" altLang="en-US" sz="2400" dirty="0">
                <a:solidFill>
                  <a:srgbClr val="002060"/>
                </a:solidFill>
              </a:rPr>
              <a:t>위치</a:t>
            </a:r>
            <a:r>
              <a:rPr lang="en-US" altLang="ko-KR" sz="2400" dirty="0">
                <a:solidFill>
                  <a:srgbClr val="002060"/>
                </a:solidFill>
              </a:rPr>
              <a:t>	</a:t>
            </a:r>
          </a:p>
          <a:p>
            <a:r>
              <a:rPr lang="ko-KR" altLang="en-US" sz="2400" dirty="0">
                <a:solidFill>
                  <a:srgbClr val="002060"/>
                </a:solidFill>
              </a:rPr>
              <a:t>기관</a:t>
            </a:r>
            <a:r>
              <a:rPr lang="en-US" altLang="ko-KR" sz="2400" dirty="0">
                <a:solidFill>
                  <a:srgbClr val="002060"/>
                </a:solidFill>
              </a:rPr>
              <a:t>			</a:t>
            </a:r>
            <a:r>
              <a:rPr lang="ko-KR" altLang="en-US" sz="2400" dirty="0">
                <a:solidFill>
                  <a:srgbClr val="002060"/>
                </a:solidFill>
              </a:rPr>
              <a:t>키워드</a:t>
            </a:r>
            <a:r>
              <a:rPr lang="en-US" altLang="ko-KR" sz="2400" dirty="0">
                <a:solidFill>
                  <a:srgbClr val="002060"/>
                </a:solidFill>
              </a:rPr>
              <a:t>		</a:t>
            </a:r>
            <a:r>
              <a:rPr lang="ko-KR" altLang="en-US" sz="2400" dirty="0">
                <a:solidFill>
                  <a:srgbClr val="002060"/>
                </a:solidFill>
              </a:rPr>
              <a:t>특성</a:t>
            </a:r>
            <a:endParaRPr lang="en-US" altLang="ko-KR" sz="2400" dirty="0">
              <a:solidFill>
                <a:srgbClr val="002060"/>
              </a:solidFill>
            </a:endParaRPr>
          </a:p>
          <a:p>
            <a:r>
              <a:rPr lang="ko-KR" altLang="en-US" sz="2400" dirty="0">
                <a:solidFill>
                  <a:srgbClr val="002060"/>
                </a:solidFill>
              </a:rPr>
              <a:t>본문</a:t>
            </a:r>
          </a:p>
        </p:txBody>
      </p:sp>
    </p:spTree>
    <p:extLst>
      <p:ext uri="{BB962C8B-B14F-4D97-AF65-F5344CB8AC3E}">
        <p14:creationId xmlns:p14="http://schemas.microsoft.com/office/powerpoint/2010/main" val="1462764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B3BCD6-64FC-486C-BA25-513D90AA8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44" y="1236206"/>
            <a:ext cx="5328592" cy="524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59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1F04AF-ABB4-454F-8B6D-F90B075CF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33" y="2145606"/>
            <a:ext cx="3724275" cy="36671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AF54C8-667D-4508-9029-B04CBD74E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2145605"/>
            <a:ext cx="3724275" cy="3667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E29EE9-55E3-4C23-931E-F9D4EF632075}"/>
              </a:ext>
            </a:extLst>
          </p:cNvPr>
          <p:cNvSpPr txBox="1"/>
          <p:nvPr/>
        </p:nvSpPr>
        <p:spPr>
          <a:xfrm>
            <a:off x="4587655" y="162502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제주지역지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D6760B-5AC6-425C-B110-C40C965CD5CE}"/>
              </a:ext>
            </a:extLst>
          </p:cNvPr>
          <p:cNvSpPr txBox="1"/>
          <p:nvPr/>
        </p:nvSpPr>
        <p:spPr>
          <a:xfrm>
            <a:off x="9216308" y="1625022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그 외 신문</a:t>
            </a:r>
          </a:p>
        </p:txBody>
      </p:sp>
    </p:spTree>
    <p:extLst>
      <p:ext uri="{BB962C8B-B14F-4D97-AF65-F5344CB8AC3E}">
        <p14:creationId xmlns:p14="http://schemas.microsoft.com/office/powerpoint/2010/main" val="37688758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사례 찾기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6C7E5B2-49AB-42D7-B849-932A83CFD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724" y="1535266"/>
            <a:ext cx="7110076" cy="453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801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사례 찾기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849B3B-A64B-4688-8C8B-972A21BB0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144" y="1625021"/>
            <a:ext cx="7944936" cy="468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48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분석예제</a:t>
            </a:r>
            <a:endParaRPr lang="ko-KR" altLang="en-US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사례 찾기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F2F5B56-69AA-4BA4-93F2-2DAC6554D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41" y="1074121"/>
            <a:ext cx="8103616" cy="550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62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92CFD6-D2A5-47E1-9A87-D3FBD4EAD8D6}"/>
              </a:ext>
            </a:extLst>
          </p:cNvPr>
          <p:cNvSpPr txBox="1"/>
          <p:nvPr/>
        </p:nvSpPr>
        <p:spPr>
          <a:xfrm>
            <a:off x="878840" y="2659559"/>
            <a:ext cx="10434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그럼 난 뭘 할 수 있을까</a:t>
            </a:r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?”</a:t>
            </a:r>
            <a:endParaRPr lang="ko-KR" altLang="en-US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015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362AA-03C8-4125-B6CF-72185EB7D8DD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사례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1: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주제어묶기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763A5F89-C2F0-4C41-84A2-D577ED857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255" y="1442720"/>
            <a:ext cx="7716520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39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빅카인즈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612055" y="1442720"/>
            <a:ext cx="209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넌 정체가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뭐니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2E73126-1E1F-4F31-828A-559AB219C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880" y="1514168"/>
            <a:ext cx="8707120" cy="401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125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DC60D92-2A2E-49C6-9EF6-206892381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062" y="1236206"/>
            <a:ext cx="7483618" cy="5456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8A7694-A2B5-48DF-BF9B-EE6472FA67E5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사례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1: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주제어묶기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0289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pic>
        <p:nvPicPr>
          <p:cNvPr id="9" name="그림 8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AFEC459B-3CBF-46CD-B3A4-E1AD3B978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137" y="1236207"/>
            <a:ext cx="4043679" cy="5347474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C620B220-A316-4E30-B35F-C32F40B14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816" y="1236207"/>
            <a:ext cx="3831783" cy="53474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C6B5D1-370B-42BF-A2EA-3E527471CCDB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사례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1: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주제어묶기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0831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pic>
        <p:nvPicPr>
          <p:cNvPr id="8" name="그림 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CE8BA70-80BC-45A4-9FFA-E346BE1E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812" y="1236206"/>
            <a:ext cx="7907788" cy="52255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47EDE0-6768-425F-A665-3EAAD1074917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사례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1: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주제어묶기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9526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7EDE0-6768-425F-A665-3EAAD1074917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사례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2: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빈도수 비교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B73F216-FA39-47DF-8E72-07CFB2F18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840" y="1236207"/>
            <a:ext cx="7802450" cy="522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182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7EDE0-6768-425F-A665-3EAAD1074917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사례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2: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빈도수 비교</a:t>
            </a: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7935FF40-CEBA-46E1-A03F-C26312730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22" y="1236206"/>
            <a:ext cx="3750757" cy="5170043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516E0DFE-0A8E-415E-BEFA-ACB113F29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001" y="1220967"/>
            <a:ext cx="3709920" cy="518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750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7EDE0-6768-425F-A665-3EAAD1074917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사례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2: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빈도수 비교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0A394E8-60A4-4D23-A313-0480C2569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40" y="1236206"/>
            <a:ext cx="4019775" cy="5353771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0AB75A4B-FD4A-4112-8FFD-EFF880E31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883" y="1236206"/>
            <a:ext cx="3996149" cy="535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177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7EDE0-6768-425F-A665-3EAAD1074917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사례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2: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빈도수 비교</a:t>
            </a:r>
          </a:p>
        </p:txBody>
      </p:sp>
      <p:pic>
        <p:nvPicPr>
          <p:cNvPr id="8" name="그림 7" descr="점수판이(가) 표시된 사진&#10;&#10;자동 생성된 설명">
            <a:extLst>
              <a:ext uri="{FF2B5EF4-FFF2-40B4-BE49-F238E27FC236}">
                <a16:creationId xmlns:a16="http://schemas.microsoft.com/office/drawing/2014/main" id="{86F87D54-BC0E-4958-8343-CB2F86ECC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501" y="1236206"/>
            <a:ext cx="7332027" cy="537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601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7EDE0-6768-425F-A665-3EAAD1074917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사례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3: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시기별 인용 비교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5E495C8-CDDE-4F73-8157-FB3622DE7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41" y="1236206"/>
            <a:ext cx="8128000" cy="542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95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7EDE0-6768-425F-A665-3EAAD1074917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사례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3: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시기별 인용 비교</a:t>
            </a:r>
          </a:p>
        </p:txBody>
      </p:sp>
      <p:pic>
        <p:nvPicPr>
          <p:cNvPr id="8" name="그림 7" descr="지도, 텍스트, 스크린샷이(가) 표시된 사진&#10;&#10;자동 생성된 설명">
            <a:extLst>
              <a:ext uri="{FF2B5EF4-FFF2-40B4-BE49-F238E27FC236}">
                <a16:creationId xmlns:a16="http://schemas.microsoft.com/office/drawing/2014/main" id="{79D9850F-B94D-4020-A6E5-3C5F86818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39" y="1236207"/>
            <a:ext cx="7654721" cy="527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59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7EDE0-6768-425F-A665-3EAAD1074917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사례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3: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시기별 인용 비교</a:t>
            </a:r>
          </a:p>
        </p:txBody>
      </p:sp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737B0FE-F934-4FD5-8ED6-413D17326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58" y="1196041"/>
            <a:ext cx="6154622" cy="552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96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-9832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빅카인즈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612055" y="1442720"/>
            <a:ext cx="209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넌 정체가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뭐니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B9052E-C039-4704-9DBB-126A5B00B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712" y="2562052"/>
            <a:ext cx="8444165" cy="6235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ADE433-D4CA-41B5-9C7C-E2BEF30D1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615" y="3419167"/>
            <a:ext cx="8451579" cy="623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66EECE-60F9-4FAB-9A6F-5DF25961CC9F}"/>
              </a:ext>
            </a:extLst>
          </p:cNvPr>
          <p:cNvSpPr txBox="1"/>
          <p:nvPr/>
        </p:nvSpPr>
        <p:spPr>
          <a:xfrm>
            <a:off x="7010399" y="1762892"/>
            <a:ext cx="1651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유형분류</a:t>
            </a:r>
          </a:p>
        </p:txBody>
      </p:sp>
    </p:spTree>
    <p:extLst>
      <p:ext uri="{BB962C8B-B14F-4D97-AF65-F5344CB8AC3E}">
        <p14:creationId xmlns:p14="http://schemas.microsoft.com/office/powerpoint/2010/main" val="12972063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7EDE0-6768-425F-A665-3EAAD1074917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사례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3: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시기별 인용 비교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8AB8172-9B72-411D-A6B8-A77D7EF4B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36206"/>
            <a:ext cx="6190488" cy="53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484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7EDE0-6768-425F-A665-3EAAD1074917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사례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3: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시기별 인용 비교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4B68392-46D9-4F59-BC33-B306D9DE5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56" y="1236206"/>
            <a:ext cx="6272784" cy="528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96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7EDE0-6768-425F-A665-3EAAD1074917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사례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3: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시기별 인용 비교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76085DC0-1F15-4B04-B568-8A6CCD10D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729" y="1236206"/>
            <a:ext cx="7032071" cy="540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634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0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분석사례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838200" y="1442720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빅카인즈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7EDE0-6768-425F-A665-3EAAD1074917}"/>
              </a:ext>
            </a:extLst>
          </p:cNvPr>
          <p:cNvSpPr txBox="1"/>
          <p:nvPr/>
        </p:nvSpPr>
        <p:spPr>
          <a:xfrm>
            <a:off x="5577671" y="550901"/>
            <a:ext cx="454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사례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3: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시기별 인용 비교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76085DC0-1F15-4B04-B568-8A6CCD10D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729" y="1236206"/>
            <a:ext cx="7032071" cy="540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629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2F71E79-8C71-4872-87B7-80C005991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89" y="1523741"/>
            <a:ext cx="10479357" cy="42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4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E27A58-D808-40EF-9FD4-E2C33CC8D691}"/>
              </a:ext>
            </a:extLst>
          </p:cNvPr>
          <p:cNvSpPr/>
          <p:nvPr/>
        </p:nvSpPr>
        <p:spPr>
          <a:xfrm>
            <a:off x="3484880" y="-9832"/>
            <a:ext cx="8707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79ED4-56F2-4CB8-9132-D7DE32474479}"/>
              </a:ext>
            </a:extLst>
          </p:cNvPr>
          <p:cNvSpPr txBox="1"/>
          <p:nvPr/>
        </p:nvSpPr>
        <p:spPr>
          <a:xfrm>
            <a:off x="406400" y="528320"/>
            <a:ext cx="252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빅카인즈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48AC-96D2-4748-A098-7770BFE3E904}"/>
              </a:ext>
            </a:extLst>
          </p:cNvPr>
          <p:cNvSpPr txBox="1"/>
          <p:nvPr/>
        </p:nvSpPr>
        <p:spPr>
          <a:xfrm>
            <a:off x="612055" y="1442720"/>
            <a:ext cx="209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넌 정체가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뭐니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66EECE-60F9-4FAB-9A6F-5DF25961CC9F}"/>
              </a:ext>
            </a:extLst>
          </p:cNvPr>
          <p:cNvSpPr txBox="1"/>
          <p:nvPr/>
        </p:nvSpPr>
        <p:spPr>
          <a:xfrm>
            <a:off x="7012530" y="359043"/>
            <a:ext cx="1651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유형분류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0AC2CA8-331A-449E-8A29-583D01286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022" y="1118771"/>
            <a:ext cx="7094835" cy="53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8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3D518D-E74F-4826-916E-EF272FF2F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92CFD6-D2A5-47E1-9A87-D3FBD4EAD8D6}"/>
              </a:ext>
            </a:extLst>
          </p:cNvPr>
          <p:cNvSpPr txBox="1"/>
          <p:nvPr/>
        </p:nvSpPr>
        <p:spPr>
          <a:xfrm>
            <a:off x="878840" y="2659559"/>
            <a:ext cx="10434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sz="4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빅카인즈에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무슨 활용가치가 있을까</a:t>
            </a:r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?”</a:t>
            </a:r>
            <a:endParaRPr lang="ko-KR" altLang="en-US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522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8732</TotalTime>
  <Words>872</Words>
  <Application>Microsoft Office PowerPoint</Application>
  <PresentationFormat>와이드스크린</PresentationFormat>
  <Paragraphs>287</Paragraphs>
  <Slides>74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0" baseType="lpstr">
      <vt:lpstr>HY견고딕</vt:lpstr>
      <vt:lpstr>굴림</vt:lpstr>
      <vt:lpstr>맑은 고딕</vt:lpstr>
      <vt:lpstr>휴먼둥근헤드라인</vt:lpstr>
      <vt:lpstr>Arial</vt:lpstr>
      <vt:lpstr>Office 테마</vt:lpstr>
      <vt:lpstr>빅카인즈의 이해와 자료 추출방법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빅카인즈 활용 보도: 뉴스에서 뉴스 찾기</dc:title>
  <dc:creator>jeong jaekwan</dc:creator>
  <cp:lastModifiedBy>jeong jaekwan</cp:lastModifiedBy>
  <cp:revision>40</cp:revision>
  <dcterms:created xsi:type="dcterms:W3CDTF">2019-09-22T09:41:17Z</dcterms:created>
  <dcterms:modified xsi:type="dcterms:W3CDTF">2019-11-22T17:40:32Z</dcterms:modified>
</cp:coreProperties>
</file>